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 id="2147483720" r:id="rId4"/>
  </p:sldMasterIdLst>
  <p:sldIdLst>
    <p:sldId id="256" r:id="rId5"/>
    <p:sldId id="258" r:id="rId6"/>
    <p:sldId id="259" r:id="rId7"/>
    <p:sldId id="261" r:id="rId8"/>
    <p:sldId id="262" r:id="rId9"/>
    <p:sldId id="263" r:id="rId10"/>
    <p:sldId id="264" r:id="rId11"/>
    <p:sldId id="265" r:id="rId12"/>
    <p:sldId id="266" r:id="rId13"/>
    <p:sldId id="267" r:id="rId14"/>
    <p:sldId id="269" r:id="rId15"/>
    <p:sldId id="270" r:id="rId16"/>
    <p:sldId id="271" r:id="rId17"/>
    <p:sldId id="272" r:id="rId18"/>
    <p:sldId id="275" r:id="rId19"/>
    <p:sldId id="276" r:id="rId20"/>
    <p:sldId id="277" r:id="rId21"/>
    <p:sldId id="278" r:id="rId22"/>
    <p:sldId id="279" r:id="rId23"/>
    <p:sldId id="280" r:id="rId24"/>
    <p:sldId id="281" r:id="rId25"/>
    <p:sldId id="282" r:id="rId26"/>
    <p:sldId id="283" r:id="rId27"/>
    <p:sldId id="284" r:id="rId28"/>
    <p:sldId id="288" r:id="rId29"/>
    <p:sldId id="286" r:id="rId30"/>
    <p:sldId id="289" r:id="rId31"/>
    <p:sldId id="290" r:id="rId32"/>
    <p:sldId id="29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9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69" autoAdjust="0"/>
    <p:restoredTop sz="94660"/>
  </p:normalViewPr>
  <p:slideViewPr>
    <p:cSldViewPr>
      <p:cViewPr>
        <p:scale>
          <a:sx n="66" d="100"/>
          <a:sy n="66" d="100"/>
        </p:scale>
        <p:origin x="-894"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7D6B118-3908-48E9-9534-3E1103E2F55A}" type="datetimeFigureOut">
              <a:rPr lang="en-US" smtClean="0"/>
              <a:pPr/>
              <a:t>4/1/2017</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4F17168-01BE-4778-8859-9DBCE0FC621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6B118-3908-48E9-9534-3E1103E2F55A}" type="datetimeFigureOut">
              <a:rPr lang="en-US" smtClean="0"/>
              <a:pPr/>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17168-01BE-4778-8859-9DBCE0FC62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6B118-3908-48E9-9534-3E1103E2F55A}" type="datetimeFigureOut">
              <a:rPr lang="en-US" smtClean="0"/>
              <a:pPr/>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17168-01BE-4778-8859-9DBCE0FC621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A7D6B118-3908-48E9-9534-3E1103E2F55A}" type="datetimeFigureOut">
              <a:rPr lang="en-US" smtClean="0"/>
              <a:pPr/>
              <a:t>4/1/2017</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34F17168-01BE-4778-8859-9DBCE0FC621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7D6B118-3908-48E9-9534-3E1103E2F55A}" type="datetimeFigureOut">
              <a:rPr lang="en-US" smtClean="0"/>
              <a:pPr/>
              <a:t>4/1/2017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4F17168-01BE-4778-8859-9DBCE0FC621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7D6B118-3908-48E9-9534-3E1103E2F55A}" type="datetimeFigureOut">
              <a:rPr lang="en-US" smtClean="0"/>
              <a:pPr/>
              <a:t>4/1/2017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4F17168-01BE-4778-8859-9DBCE0FC621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7D6B118-3908-48E9-9534-3E1103E2F55A}" type="datetimeFigureOut">
              <a:rPr lang="en-US" smtClean="0"/>
              <a:pPr/>
              <a:t>4/1/2017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4F17168-01BE-4778-8859-9DBCE0FC621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7D6B118-3908-48E9-9534-3E1103E2F55A}" type="datetimeFigureOut">
              <a:rPr lang="en-US" smtClean="0"/>
              <a:pPr/>
              <a:t>4/1/2017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4F17168-01BE-4778-8859-9DBCE0FC621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7D6B118-3908-48E9-9534-3E1103E2F55A}" type="datetimeFigureOut">
              <a:rPr lang="en-US" smtClean="0"/>
              <a:pPr/>
              <a:t>4/1/2017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4F17168-01BE-4778-8859-9DBCE0FC621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7D6B118-3908-48E9-9534-3E1103E2F55A}" type="datetimeFigureOut">
              <a:rPr lang="en-US" smtClean="0"/>
              <a:pPr/>
              <a:t>4/1/2017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4F17168-01BE-4778-8859-9DBCE0FC621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7D6B118-3908-48E9-9534-3E1103E2F55A}" type="datetimeFigureOut">
              <a:rPr lang="en-US" smtClean="0"/>
              <a:pPr/>
              <a:t>4/1/2017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4F17168-01BE-4778-8859-9DBCE0FC62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D6B118-3908-48E9-9534-3E1103E2F55A}" type="datetimeFigureOut">
              <a:rPr lang="en-US" smtClean="0"/>
              <a:pPr/>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17168-01BE-4778-8859-9DBCE0FC621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A7D6B118-3908-48E9-9534-3E1103E2F55A}" type="datetimeFigureOut">
              <a:rPr lang="en-US" smtClean="0"/>
              <a:pPr/>
              <a:t>4/1/2017</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34F17168-01BE-4778-8859-9DBCE0FC621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7D6B118-3908-48E9-9534-3E1103E2F55A}" type="datetimeFigureOut">
              <a:rPr lang="en-US" smtClean="0"/>
              <a:pPr/>
              <a:t>4/1/2017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4F17168-01BE-4778-8859-9DBCE0FC621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7D6B118-3908-48E9-9534-3E1103E2F55A}" type="datetimeFigureOut">
              <a:rPr lang="en-US" smtClean="0"/>
              <a:pPr/>
              <a:t>4/1/2017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4F17168-01BE-4778-8859-9DBCE0FC621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A7D6B118-3908-48E9-9534-3E1103E2F55A}" type="datetimeFigureOut">
              <a:rPr lang="en-US" smtClean="0"/>
              <a:pPr/>
              <a:t>4/1/2017</a:t>
            </a:fld>
            <a:endParaRPr lang="en-US"/>
          </a:p>
        </p:txBody>
      </p:sp>
      <p:sp>
        <p:nvSpPr>
          <p:cNvPr id="23" name="Slide Number Placeholder 22"/>
          <p:cNvSpPr>
            <a:spLocks noGrp="1"/>
          </p:cNvSpPr>
          <p:nvPr>
            <p:ph type="sldNum" sz="quarter" idx="11"/>
          </p:nvPr>
        </p:nvSpPr>
        <p:spPr/>
        <p:txBody>
          <a:bodyPr/>
          <a:lstStyle/>
          <a:p>
            <a:fld id="{34F17168-01BE-4778-8859-9DBCE0FC621B}" type="slidenum">
              <a:rPr lang="en-US" smtClean="0"/>
              <a:pPr/>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A7D6B118-3908-48E9-9534-3E1103E2F55A}" type="datetimeFigureOut">
              <a:rPr lang="en-US" smtClean="0"/>
              <a:pPr/>
              <a:t>4/1/2017</a:t>
            </a:fld>
            <a:endParaRPr lang="en-US"/>
          </a:p>
        </p:txBody>
      </p:sp>
      <p:sp>
        <p:nvSpPr>
          <p:cNvPr id="19" name="Slide Number Placeholder 18"/>
          <p:cNvSpPr>
            <a:spLocks noGrp="1"/>
          </p:cNvSpPr>
          <p:nvPr>
            <p:ph type="sldNum" sz="quarter" idx="15"/>
          </p:nvPr>
        </p:nvSpPr>
        <p:spPr/>
        <p:txBody>
          <a:bodyPr/>
          <a:lstStyle/>
          <a:p>
            <a:fld id="{34F17168-01BE-4778-8859-9DBCE0FC621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A7D6B118-3908-48E9-9534-3E1103E2F55A}" type="datetimeFigureOut">
              <a:rPr lang="en-US" smtClean="0"/>
              <a:pPr/>
              <a:t>4/1/2017</a:t>
            </a:fld>
            <a:endParaRPr lang="en-US"/>
          </a:p>
        </p:txBody>
      </p:sp>
      <p:sp>
        <p:nvSpPr>
          <p:cNvPr id="20" name="Slide Number Placeholder 19"/>
          <p:cNvSpPr>
            <a:spLocks noGrp="1"/>
          </p:cNvSpPr>
          <p:nvPr>
            <p:ph type="sldNum" sz="quarter" idx="11"/>
          </p:nvPr>
        </p:nvSpPr>
        <p:spPr/>
        <p:txBody>
          <a:bodyPr/>
          <a:lstStyle/>
          <a:p>
            <a:fld id="{34F17168-01BE-4778-8859-9DBCE0FC621B}" type="slidenum">
              <a:rPr lang="en-US" smtClean="0"/>
              <a:pPr/>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A7D6B118-3908-48E9-9534-3E1103E2F55A}" type="datetimeFigureOut">
              <a:rPr lang="en-US" smtClean="0"/>
              <a:pPr/>
              <a:t>4/1/2017</a:t>
            </a:fld>
            <a:endParaRPr lang="en-US"/>
          </a:p>
        </p:txBody>
      </p:sp>
      <p:sp>
        <p:nvSpPr>
          <p:cNvPr id="25" name="Slide Number Placeholder 24"/>
          <p:cNvSpPr>
            <a:spLocks noGrp="1"/>
          </p:cNvSpPr>
          <p:nvPr>
            <p:ph type="sldNum" sz="quarter" idx="16"/>
          </p:nvPr>
        </p:nvSpPr>
        <p:spPr/>
        <p:txBody>
          <a:bodyPr/>
          <a:lstStyle/>
          <a:p>
            <a:fld id="{34F17168-01BE-4778-8859-9DBCE0FC621B}" type="slidenum">
              <a:rPr lang="en-US" smtClean="0"/>
              <a:pPr/>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A7D6B118-3908-48E9-9534-3E1103E2F55A}" type="datetimeFigureOut">
              <a:rPr lang="en-US" smtClean="0"/>
              <a:pPr/>
              <a:t>4/1/2017</a:t>
            </a:fld>
            <a:endParaRPr lang="en-US"/>
          </a:p>
        </p:txBody>
      </p:sp>
      <p:sp>
        <p:nvSpPr>
          <p:cNvPr id="24" name="Slide Number Placeholder 23"/>
          <p:cNvSpPr>
            <a:spLocks noGrp="1"/>
          </p:cNvSpPr>
          <p:nvPr>
            <p:ph type="sldNum" sz="quarter" idx="17"/>
          </p:nvPr>
        </p:nvSpPr>
        <p:spPr/>
        <p:txBody>
          <a:bodyPr/>
          <a:lstStyle/>
          <a:p>
            <a:fld id="{34F17168-01BE-4778-8859-9DBCE0FC621B}" type="slidenum">
              <a:rPr lang="en-US" smtClean="0"/>
              <a:pPr/>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A7D6B118-3908-48E9-9534-3E1103E2F55A}" type="datetimeFigureOut">
              <a:rPr lang="en-US" smtClean="0"/>
              <a:pPr/>
              <a:t>4/1/2017</a:t>
            </a:fld>
            <a:endParaRPr lang="en-US"/>
          </a:p>
        </p:txBody>
      </p:sp>
      <p:sp>
        <p:nvSpPr>
          <p:cNvPr id="14" name="Slide Number Placeholder 13"/>
          <p:cNvSpPr>
            <a:spLocks noGrp="1"/>
          </p:cNvSpPr>
          <p:nvPr>
            <p:ph type="sldNum" sz="quarter" idx="11"/>
          </p:nvPr>
        </p:nvSpPr>
        <p:spPr/>
        <p:txBody>
          <a:bodyPr/>
          <a:lstStyle/>
          <a:p>
            <a:fld id="{34F17168-01BE-4778-8859-9DBCE0FC621B}"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A7D6B118-3908-48E9-9534-3E1103E2F55A}" type="datetimeFigureOut">
              <a:rPr lang="en-US" smtClean="0"/>
              <a:pPr/>
              <a:t>4/1/2017</a:t>
            </a:fld>
            <a:endParaRPr lang="en-US"/>
          </a:p>
        </p:txBody>
      </p:sp>
      <p:sp>
        <p:nvSpPr>
          <p:cNvPr id="12" name="Slide Number Placeholder 11"/>
          <p:cNvSpPr>
            <a:spLocks noGrp="1"/>
          </p:cNvSpPr>
          <p:nvPr>
            <p:ph type="sldNum" sz="quarter" idx="11"/>
          </p:nvPr>
        </p:nvSpPr>
        <p:spPr/>
        <p:txBody>
          <a:bodyPr/>
          <a:lstStyle/>
          <a:p>
            <a:fld id="{34F17168-01BE-4778-8859-9DBCE0FC621B}" type="slidenum">
              <a:rPr lang="en-US" smtClean="0"/>
              <a:pP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D6B118-3908-48E9-9534-3E1103E2F55A}" type="datetimeFigureOut">
              <a:rPr lang="en-US" smtClean="0"/>
              <a:pPr/>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17168-01BE-4778-8859-9DBCE0FC621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A7D6B118-3908-48E9-9534-3E1103E2F55A}" type="datetimeFigureOut">
              <a:rPr lang="en-US" smtClean="0"/>
              <a:pPr/>
              <a:t>4/1/2017</a:t>
            </a:fld>
            <a:endParaRPr lang="en-US"/>
          </a:p>
        </p:txBody>
      </p:sp>
      <p:sp>
        <p:nvSpPr>
          <p:cNvPr id="18" name="Slide Number Placeholder 17"/>
          <p:cNvSpPr>
            <a:spLocks noGrp="1"/>
          </p:cNvSpPr>
          <p:nvPr>
            <p:ph type="sldNum" sz="quarter" idx="16"/>
          </p:nvPr>
        </p:nvSpPr>
        <p:spPr/>
        <p:txBody>
          <a:bodyPr/>
          <a:lstStyle/>
          <a:p>
            <a:fld id="{34F17168-01BE-4778-8859-9DBCE0FC621B}" type="slidenum">
              <a:rPr lang="en-US" smtClean="0"/>
              <a:pPr/>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A7D6B118-3908-48E9-9534-3E1103E2F55A}" type="datetimeFigureOut">
              <a:rPr lang="en-US" smtClean="0"/>
              <a:pPr/>
              <a:t>4/1/2017</a:t>
            </a:fld>
            <a:endParaRPr lang="en-US"/>
          </a:p>
        </p:txBody>
      </p:sp>
      <p:sp>
        <p:nvSpPr>
          <p:cNvPr id="20" name="Slide Number Placeholder 19"/>
          <p:cNvSpPr>
            <a:spLocks noGrp="1"/>
          </p:cNvSpPr>
          <p:nvPr>
            <p:ph type="sldNum" sz="quarter" idx="15"/>
          </p:nvPr>
        </p:nvSpPr>
        <p:spPr/>
        <p:txBody>
          <a:bodyPr/>
          <a:lstStyle/>
          <a:p>
            <a:fld id="{34F17168-01BE-4778-8859-9DBCE0FC621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6B118-3908-48E9-9534-3E1103E2F55A}" type="datetimeFigureOut">
              <a:rPr lang="en-US" smtClean="0"/>
              <a:pPr/>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17168-01BE-4778-8859-9DBCE0FC621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6B118-3908-48E9-9534-3E1103E2F55A}" type="datetimeFigureOut">
              <a:rPr lang="en-US" smtClean="0"/>
              <a:pPr/>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17168-01BE-4778-8859-9DBCE0FC621B}"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D6B118-3908-48E9-9534-3E1103E2F55A}" type="datetimeFigureOut">
              <a:rPr lang="en-US" smtClean="0"/>
              <a:pPr/>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17168-01BE-4778-8859-9DBCE0FC621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7D6B118-3908-48E9-9534-3E1103E2F55A}" type="datetimeFigureOut">
              <a:rPr lang="en-US" smtClean="0"/>
              <a:pPr/>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17168-01BE-4778-8859-9DBCE0FC621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D6B118-3908-48E9-9534-3E1103E2F55A}" type="datetimeFigureOut">
              <a:rPr lang="en-US" smtClean="0"/>
              <a:pPr/>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17168-01BE-4778-8859-9DBCE0FC621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D6B118-3908-48E9-9534-3E1103E2F55A}" type="datetimeFigureOut">
              <a:rPr lang="en-US" smtClean="0"/>
              <a:pPr/>
              <a:t>4/1/2017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17168-01BE-4778-8859-9DBCE0FC621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D6B118-3908-48E9-9534-3E1103E2F55A}" type="datetimeFigureOut">
              <a:rPr lang="en-US" smtClean="0"/>
              <a:pPr/>
              <a:t>4/1/2017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F17168-01BE-4778-8859-9DBCE0FC621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D6B118-3908-48E9-9534-3E1103E2F55A}" type="datetimeFigureOut">
              <a:rPr lang="en-US" smtClean="0"/>
              <a:pPr/>
              <a:t>4/1/2017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F17168-01BE-4778-8859-9DBCE0FC621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7D6B118-3908-48E9-9534-3E1103E2F55A}" type="datetimeFigureOut">
              <a:rPr lang="en-US" smtClean="0"/>
              <a:pPr/>
              <a:t>4/1/2017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17168-01BE-4778-8859-9DBCE0FC621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D6B118-3908-48E9-9534-3E1103E2F55A}" type="datetimeFigureOut">
              <a:rPr lang="en-US" smtClean="0"/>
              <a:pPr/>
              <a:t>4/1/2017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F17168-01BE-4778-8859-9DBCE0FC621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D6B118-3908-48E9-9534-3E1103E2F55A}" type="datetimeFigureOut">
              <a:rPr lang="en-US" smtClean="0"/>
              <a:pPr/>
              <a:t>4/1/2017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17168-01BE-4778-8859-9DBCE0FC621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D6B118-3908-48E9-9534-3E1103E2F55A}" type="datetimeFigureOut">
              <a:rPr lang="en-US" smtClean="0"/>
              <a:pPr/>
              <a:t>4/1/2017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17168-01BE-4778-8859-9DBCE0FC621B}" type="slidenum">
              <a:rPr lang="en-US" smtClean="0"/>
              <a:pPr/>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6B118-3908-48E9-9534-3E1103E2F55A}" type="datetimeFigureOut">
              <a:rPr lang="en-US" smtClean="0"/>
              <a:pPr/>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17168-01BE-4778-8859-9DBCE0FC621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6B118-3908-48E9-9534-3E1103E2F55A}" type="datetimeFigureOut">
              <a:rPr lang="en-US" smtClean="0"/>
              <a:pPr/>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17168-01BE-4778-8859-9DBCE0FC621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D6B118-3908-48E9-9534-3E1103E2F55A}" type="datetimeFigureOut">
              <a:rPr lang="en-US" smtClean="0"/>
              <a:pPr/>
              <a:t>4/1/2017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F17168-01BE-4778-8859-9DBCE0FC62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D6B118-3908-48E9-9534-3E1103E2F55A}" type="datetimeFigureOut">
              <a:rPr lang="en-US" smtClean="0"/>
              <a:pPr/>
              <a:t>4/1/2017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F17168-01BE-4778-8859-9DBCE0FC62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D6B118-3908-48E9-9534-3E1103E2F55A}" type="datetimeFigureOut">
              <a:rPr lang="en-US" smtClean="0"/>
              <a:pPr/>
              <a:t>4/1/2017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F17168-01BE-4778-8859-9DBCE0FC62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7D6B118-3908-48E9-9534-3E1103E2F55A}" type="datetimeFigureOut">
              <a:rPr lang="en-US" smtClean="0"/>
              <a:pPr/>
              <a:t>4/1/2017</a:t>
            </a:fld>
            <a:endParaRPr lang="en-US"/>
          </a:p>
        </p:txBody>
      </p:sp>
      <p:sp>
        <p:nvSpPr>
          <p:cNvPr id="7" name="Slide Number Placeholder 6"/>
          <p:cNvSpPr>
            <a:spLocks noGrp="1"/>
          </p:cNvSpPr>
          <p:nvPr>
            <p:ph type="sldNum" sz="quarter" idx="12"/>
          </p:nvPr>
        </p:nvSpPr>
        <p:spPr/>
        <p:txBody>
          <a:bodyPr/>
          <a:lstStyle/>
          <a:p>
            <a:fld id="{34F17168-01BE-4778-8859-9DBCE0FC621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D6B118-3908-48E9-9534-3E1103E2F55A}" type="datetimeFigureOut">
              <a:rPr lang="en-US" smtClean="0"/>
              <a:pPr/>
              <a:t>4/1/2017</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34F17168-01BE-4778-8859-9DBCE0FC62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7D6B118-3908-48E9-9534-3E1103E2F55A}" type="datetimeFigureOut">
              <a:rPr lang="en-US" smtClean="0"/>
              <a:pPr/>
              <a:t>4/1/2017</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4F17168-01BE-4778-8859-9DBCE0FC62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7D6B118-3908-48E9-9534-3E1103E2F55A}" type="datetimeFigureOut">
              <a:rPr lang="en-US" smtClean="0"/>
              <a:pPr/>
              <a:t>4/1/2017</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4F17168-01BE-4778-8859-9DBCE0FC621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A7D6B118-3908-48E9-9534-3E1103E2F55A}" type="datetimeFigureOut">
              <a:rPr lang="en-US" smtClean="0"/>
              <a:pPr/>
              <a:t>4/1/2017</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34F17168-01BE-4778-8859-9DBCE0FC621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A7D6B118-3908-48E9-9534-3E1103E2F55A}" type="datetimeFigureOut">
              <a:rPr lang="en-US" smtClean="0"/>
              <a:pPr/>
              <a:t>4/1/2017</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34F17168-01BE-4778-8859-9DBCE0FC621B}" type="slidenum">
              <a:rPr lang="en-US" smtClean="0"/>
              <a:pPr/>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998" y="4854575"/>
            <a:ext cx="8524766" cy="1612323"/>
          </a:xfrm>
        </p:spPr>
        <p:txBody>
          <a:bodyPr>
            <a:normAutofit fontScale="90000"/>
          </a:bodyPr>
          <a:lstStyle/>
          <a:p>
            <a:pPr lvl="0">
              <a:spcBef>
                <a:spcPct val="20000"/>
              </a:spcBef>
            </a:pPr>
            <a:r>
              <a:rPr lang="en-US" sz="1800" b="1" u="sng" dirty="0">
                <a:solidFill>
                  <a:srgbClr val="FF0000"/>
                </a:solidFill>
                <a:ea typeface="+mn-ea"/>
                <a:cs typeface="+mn-cs"/>
              </a:rPr>
              <a:t>Weekly Activities: </a:t>
            </a:r>
            <a:r>
              <a:rPr lang="en-US" sz="1800" b="1" u="sng" dirty="0" smtClean="0">
                <a:solidFill>
                  <a:srgbClr val="FF0000"/>
                </a:solidFill>
                <a:ea typeface="+mn-ea"/>
                <a:cs typeface="+mn-cs"/>
              </a:rPr>
              <a:t>08/15/2016-08/19/2016</a:t>
            </a:r>
            <a:r>
              <a:rPr lang="en-US" sz="1600" dirty="0">
                <a:solidFill>
                  <a:srgbClr val="2F2B20"/>
                </a:solidFill>
                <a:ea typeface="+mn-ea"/>
                <a:cs typeface="+mn-cs"/>
              </a:rPr>
              <a:t>	</a:t>
            </a:r>
            <a:r>
              <a:rPr lang="en-US" sz="1600" b="1" dirty="0">
                <a:solidFill>
                  <a:srgbClr val="0070C0"/>
                </a:solidFill>
                <a:ea typeface="+mn-ea"/>
                <a:cs typeface="+mn-cs"/>
              </a:rPr>
              <a:t>		</a:t>
            </a:r>
            <a:br>
              <a:rPr lang="en-US" sz="1600" b="1" dirty="0">
                <a:solidFill>
                  <a:srgbClr val="0070C0"/>
                </a:solidFill>
                <a:ea typeface="+mn-ea"/>
                <a:cs typeface="+mn-cs"/>
              </a:rPr>
            </a:br>
            <a:r>
              <a:rPr lang="en-US" sz="1600" b="1" dirty="0">
                <a:solidFill>
                  <a:srgbClr val="0070C0"/>
                </a:solidFill>
                <a:ea typeface="+mn-ea"/>
                <a:cs typeface="+mn-cs"/>
              </a:rPr>
              <a:t>	</a:t>
            </a:r>
            <a:r>
              <a:rPr lang="en-US" sz="1600" b="1" dirty="0">
                <a:solidFill>
                  <a:schemeClr val="tx1"/>
                </a:solidFill>
                <a:ea typeface="+mn-ea"/>
                <a:cs typeface="+mn-cs"/>
              </a:rPr>
              <a:t>Grade </a:t>
            </a:r>
            <a:r>
              <a:rPr lang="en-US" sz="1600" b="1" dirty="0" smtClean="0">
                <a:solidFill>
                  <a:schemeClr val="tx1"/>
                </a:solidFill>
                <a:ea typeface="+mn-ea"/>
                <a:cs typeface="+mn-cs"/>
              </a:rPr>
              <a:t>7: </a:t>
            </a:r>
            <a:r>
              <a:rPr lang="en-US" sz="1600" b="1" dirty="0" smtClean="0">
                <a:solidFill>
                  <a:srgbClr val="0070C0"/>
                </a:solidFill>
                <a:ea typeface="+mn-ea"/>
                <a:cs typeface="+mn-cs"/>
              </a:rPr>
              <a:t>Bump, Set, Pass-Volleyball</a:t>
            </a:r>
            <a:r>
              <a:rPr lang="en-US" sz="1600" b="1" dirty="0">
                <a:solidFill>
                  <a:srgbClr val="0070C0"/>
                </a:solidFill>
                <a:ea typeface="+mn-ea"/>
                <a:cs typeface="+mn-cs"/>
              </a:rPr>
              <a:t>		</a:t>
            </a:r>
            <a:br>
              <a:rPr lang="en-US" sz="1600" b="1" dirty="0">
                <a:solidFill>
                  <a:srgbClr val="0070C0"/>
                </a:solidFill>
                <a:ea typeface="+mn-ea"/>
                <a:cs typeface="+mn-cs"/>
              </a:rPr>
            </a:br>
            <a:r>
              <a:rPr lang="en-US" sz="1600" b="1" dirty="0">
                <a:solidFill>
                  <a:srgbClr val="0070C0"/>
                </a:solidFill>
                <a:ea typeface="+mn-ea"/>
                <a:cs typeface="+mn-cs"/>
              </a:rPr>
              <a:t>	</a:t>
            </a:r>
            <a:r>
              <a:rPr lang="en-US" sz="1600" b="1" dirty="0">
                <a:solidFill>
                  <a:schemeClr val="tx1"/>
                </a:solidFill>
                <a:ea typeface="+mn-ea"/>
                <a:cs typeface="+mn-cs"/>
              </a:rPr>
              <a:t>Grade</a:t>
            </a:r>
            <a:r>
              <a:rPr lang="en-US" sz="1600" b="1" dirty="0">
                <a:solidFill>
                  <a:srgbClr val="0070C0"/>
                </a:solidFill>
                <a:ea typeface="+mn-ea"/>
                <a:cs typeface="+mn-cs"/>
              </a:rPr>
              <a:t> </a:t>
            </a:r>
            <a:r>
              <a:rPr lang="en-US" sz="1600" b="1" dirty="0" smtClean="0">
                <a:solidFill>
                  <a:schemeClr val="tx1"/>
                </a:solidFill>
                <a:ea typeface="+mn-ea"/>
                <a:cs typeface="+mn-cs"/>
              </a:rPr>
              <a:t>8</a:t>
            </a:r>
            <a:r>
              <a:rPr lang="en-US" sz="1600" b="1" dirty="0" smtClean="0">
                <a:solidFill>
                  <a:srgbClr val="0070C0"/>
                </a:solidFill>
                <a:ea typeface="+mn-ea"/>
                <a:cs typeface="+mn-cs"/>
              </a:rPr>
              <a:t>: </a:t>
            </a:r>
            <a:r>
              <a:rPr lang="en-US" sz="1600" b="1" dirty="0">
                <a:solidFill>
                  <a:srgbClr val="0070C0"/>
                </a:solidFill>
              </a:rPr>
              <a:t>Bump, Set, Pass-Volleyball </a:t>
            </a:r>
            <a:r>
              <a:rPr lang="en-US" sz="1600" b="1" dirty="0">
                <a:solidFill>
                  <a:srgbClr val="0070C0"/>
                </a:solidFill>
                <a:ea typeface="+mn-ea"/>
                <a:cs typeface="+mn-cs"/>
              </a:rPr>
              <a:t>		</a:t>
            </a:r>
            <a:r>
              <a:rPr lang="en-US" sz="1600" b="1" dirty="0" smtClean="0">
                <a:solidFill>
                  <a:srgbClr val="0070C0"/>
                </a:solidFill>
                <a:ea typeface="+mn-ea"/>
                <a:cs typeface="+mn-cs"/>
              </a:rPr>
              <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chemeClr val="tx1"/>
                </a:solidFill>
                <a:ea typeface="+mn-ea"/>
                <a:cs typeface="+mn-cs"/>
              </a:rPr>
              <a:t>HS PE 1 &amp; 2: </a:t>
            </a:r>
            <a:r>
              <a:rPr lang="en-US" sz="1600" b="1" dirty="0">
                <a:solidFill>
                  <a:srgbClr val="0070C0"/>
                </a:solidFill>
              </a:rPr>
              <a:t>Bump, Set, Pass-Volleyball</a:t>
            </a:r>
            <a:r>
              <a:rPr lang="en-US" sz="1600" b="1" dirty="0" smtClean="0">
                <a:solidFill>
                  <a:srgbClr val="0070C0"/>
                </a:solidFill>
                <a:ea typeface="+mn-ea"/>
                <a:cs typeface="+mn-cs"/>
              </a:rPr>
              <a:t/>
            </a:r>
            <a:br>
              <a:rPr lang="en-US" sz="1600" b="1" dirty="0" smtClean="0">
                <a:solidFill>
                  <a:srgbClr val="0070C0"/>
                </a:solidFill>
                <a:ea typeface="+mn-ea"/>
                <a:cs typeface="+mn-cs"/>
              </a:rPr>
            </a:br>
            <a:r>
              <a:rPr lang="en-US" sz="1600" dirty="0">
                <a:solidFill>
                  <a:srgbClr val="2F2B20"/>
                </a:solidFill>
                <a:ea typeface="+mn-ea"/>
                <a:cs typeface="+mn-cs"/>
              </a:rPr>
              <a:t/>
            </a:r>
            <a:br>
              <a:rPr lang="en-US" sz="1600" dirty="0">
                <a:solidFill>
                  <a:srgbClr val="2F2B20"/>
                </a:solidFill>
                <a:ea typeface="+mn-ea"/>
                <a:cs typeface="+mn-cs"/>
              </a:rPr>
            </a:br>
            <a:r>
              <a:rPr lang="en-US" sz="1800" b="1" u="sng" dirty="0">
                <a:solidFill>
                  <a:srgbClr val="FF0000"/>
                </a:solidFill>
                <a:ea typeface="+mn-ea"/>
                <a:cs typeface="+mn-cs"/>
              </a:rPr>
              <a:t>General News:</a:t>
            </a:r>
            <a:r>
              <a:rPr lang="en-US" sz="1600" b="1" u="sng" dirty="0">
                <a:solidFill>
                  <a:srgbClr val="2F2B20"/>
                </a:solidFill>
                <a:ea typeface="+mn-ea"/>
                <a:cs typeface="+mn-cs"/>
              </a:rPr>
              <a:t/>
            </a:r>
            <a:br>
              <a:rPr lang="en-US" sz="1600" b="1" u="sng" dirty="0">
                <a:solidFill>
                  <a:srgbClr val="2F2B20"/>
                </a:solidFill>
                <a:ea typeface="+mn-ea"/>
                <a:cs typeface="+mn-cs"/>
              </a:rPr>
            </a:br>
            <a:r>
              <a:rPr lang="en-US" sz="1600" dirty="0">
                <a:solidFill>
                  <a:srgbClr val="2F2B20"/>
                </a:solidFill>
                <a:ea typeface="+mn-ea"/>
                <a:cs typeface="+mn-cs"/>
              </a:rPr>
              <a:t>	</a:t>
            </a:r>
            <a:r>
              <a:rPr lang="en-US" sz="1600" b="1" dirty="0">
                <a:solidFill>
                  <a:srgbClr val="0070C0"/>
                </a:solidFill>
                <a:ea typeface="+mn-ea"/>
                <a:cs typeface="+mn-cs"/>
              </a:rPr>
              <a:t>1. </a:t>
            </a:r>
            <a:r>
              <a:rPr lang="en-US" sz="1600" b="1" dirty="0" smtClean="0">
                <a:solidFill>
                  <a:srgbClr val="0070C0"/>
                </a:solidFill>
                <a:ea typeface="+mn-ea"/>
                <a:cs typeface="+mn-cs"/>
              </a:rPr>
              <a:t>Welcome to Upper School PE!</a:t>
            </a:r>
            <a:r>
              <a:rPr lang="en-US" sz="1600" b="1" dirty="0">
                <a:solidFill>
                  <a:srgbClr val="0070C0"/>
                </a:solidFill>
                <a:ea typeface="+mn-ea"/>
                <a:cs typeface="+mn-cs"/>
              </a:rPr>
              <a:t/>
            </a:r>
            <a:br>
              <a:rPr lang="en-US" sz="1600" b="1" dirty="0">
                <a:solidFill>
                  <a:srgbClr val="0070C0"/>
                </a:solidFill>
                <a:ea typeface="+mn-ea"/>
                <a:cs typeface="+mn-cs"/>
              </a:rPr>
            </a:br>
            <a:r>
              <a:rPr lang="en-US" sz="1600" b="1" dirty="0">
                <a:solidFill>
                  <a:srgbClr val="0070C0"/>
                </a:solidFill>
                <a:ea typeface="+mn-ea"/>
                <a:cs typeface="+mn-cs"/>
              </a:rPr>
              <a:t>	2. </a:t>
            </a:r>
            <a:r>
              <a:rPr lang="en-US" sz="1600" b="1" dirty="0" smtClean="0">
                <a:solidFill>
                  <a:srgbClr val="0070C0"/>
                </a:solidFill>
                <a:ea typeface="+mn-ea"/>
                <a:cs typeface="+mn-cs"/>
              </a:rPr>
              <a:t>Soccer Camp Sign-up are starting!</a:t>
            </a:r>
            <a:r>
              <a:rPr lang="en-US" sz="1600" b="1" dirty="0">
                <a:solidFill>
                  <a:srgbClr val="0070C0"/>
                </a:solidFill>
                <a:ea typeface="+mn-ea"/>
                <a:cs typeface="+mn-cs"/>
              </a:rPr>
              <a:t/>
            </a:r>
            <a:br>
              <a:rPr lang="en-US" sz="1600" b="1" dirty="0">
                <a:solidFill>
                  <a:srgbClr val="0070C0"/>
                </a:solidFill>
                <a:ea typeface="+mn-ea"/>
                <a:cs typeface="+mn-cs"/>
              </a:rPr>
            </a:br>
            <a:r>
              <a:rPr lang="en-US" sz="1600" b="1" dirty="0">
                <a:solidFill>
                  <a:srgbClr val="0070C0"/>
                </a:solidFill>
                <a:ea typeface="+mn-ea"/>
                <a:cs typeface="+mn-cs"/>
              </a:rPr>
              <a:t>	3. ASAP </a:t>
            </a:r>
            <a:r>
              <a:rPr lang="en-US" sz="1600" b="1" dirty="0" smtClean="0">
                <a:solidFill>
                  <a:srgbClr val="0070C0"/>
                </a:solidFill>
                <a:ea typeface="+mn-ea"/>
                <a:cs typeface="+mn-cs"/>
              </a:rPr>
              <a:t>will begin next Monday!</a:t>
            </a:r>
            <a:r>
              <a:rPr lang="en-US" sz="1600" b="1" dirty="0">
                <a:solidFill>
                  <a:srgbClr val="0070C0"/>
                </a:solidFill>
                <a:ea typeface="+mn-ea"/>
                <a:cs typeface="+mn-cs"/>
              </a:rPr>
              <a:t/>
            </a:r>
            <a:br>
              <a:rPr lang="en-US" sz="1600" b="1" dirty="0">
                <a:solidFill>
                  <a:srgbClr val="0070C0"/>
                </a:solidFill>
                <a:ea typeface="+mn-ea"/>
                <a:cs typeface="+mn-cs"/>
              </a:rPr>
            </a:br>
            <a:r>
              <a:rPr lang="en-US" sz="1600" b="1" dirty="0">
                <a:solidFill>
                  <a:srgbClr val="0070C0"/>
                </a:solidFill>
                <a:ea typeface="+mn-ea"/>
                <a:cs typeface="+mn-cs"/>
              </a:rPr>
              <a:t>	4. </a:t>
            </a:r>
            <a:r>
              <a:rPr lang="en-US" sz="1600" b="1" dirty="0" smtClean="0">
                <a:solidFill>
                  <a:srgbClr val="0070C0"/>
                </a:solidFill>
                <a:ea typeface="+mn-ea"/>
                <a:cs typeface="+mn-cs"/>
              </a:rPr>
              <a:t>Varsity Volleyball practice this week!</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5. Middle School Soccer starts Monday!</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6. Order QISS Spirit Wear by Sept. 5th</a:t>
            </a:r>
            <a:r>
              <a:rPr lang="en-US" sz="1600" dirty="0" smtClean="0">
                <a:solidFill>
                  <a:srgbClr val="2F2B20"/>
                </a:solidFill>
                <a:ea typeface="+mn-ea"/>
                <a:cs typeface="+mn-cs"/>
              </a:rPr>
              <a:t/>
            </a:r>
            <a:br>
              <a:rPr lang="en-US" sz="1600" dirty="0" smtClean="0">
                <a:solidFill>
                  <a:srgbClr val="2F2B20"/>
                </a:solidFill>
                <a:ea typeface="+mn-ea"/>
                <a:cs typeface="+mn-cs"/>
              </a:rPr>
            </a:br>
            <a:r>
              <a:rPr lang="en-US" sz="1600" dirty="0">
                <a:solidFill>
                  <a:srgbClr val="2F2B20"/>
                </a:solidFill>
                <a:ea typeface="+mn-ea"/>
                <a:cs typeface="+mn-cs"/>
              </a:rPr>
              <a:t/>
            </a:r>
            <a:br>
              <a:rPr lang="en-US" sz="1600" dirty="0">
                <a:solidFill>
                  <a:srgbClr val="2F2B20"/>
                </a:solidFill>
                <a:ea typeface="+mn-ea"/>
                <a:cs typeface="+mn-cs"/>
              </a:rPr>
            </a:br>
            <a:r>
              <a:rPr lang="en-US" sz="1800" b="1" u="sng" dirty="0">
                <a:solidFill>
                  <a:srgbClr val="FF0000"/>
                </a:solidFill>
                <a:ea typeface="+mn-ea"/>
                <a:cs typeface="+mn-cs"/>
              </a:rPr>
              <a:t>Things to bring:</a:t>
            </a:r>
            <a:r>
              <a:rPr lang="en-US" sz="1600" b="1" u="sng" dirty="0">
                <a:solidFill>
                  <a:srgbClr val="2F2B20"/>
                </a:solidFill>
                <a:ea typeface="+mn-ea"/>
                <a:cs typeface="+mn-cs"/>
              </a:rPr>
              <a:t/>
            </a:r>
            <a:br>
              <a:rPr lang="en-US" sz="1600" b="1" u="sng" dirty="0">
                <a:solidFill>
                  <a:srgbClr val="2F2B20"/>
                </a:solidFill>
                <a:ea typeface="+mn-ea"/>
                <a:cs typeface="+mn-cs"/>
              </a:rPr>
            </a:br>
            <a:r>
              <a:rPr lang="en-US" sz="1600" dirty="0">
                <a:solidFill>
                  <a:prstClr val="black"/>
                </a:solidFill>
                <a:ea typeface="+mn-ea"/>
                <a:cs typeface="+mn-cs"/>
              </a:rPr>
              <a:t>	</a:t>
            </a:r>
            <a:r>
              <a:rPr lang="en-US" sz="1600" b="1" dirty="0">
                <a:solidFill>
                  <a:srgbClr val="0070C0"/>
                </a:solidFill>
                <a:ea typeface="+mn-ea"/>
                <a:cs typeface="+mn-cs"/>
              </a:rPr>
              <a:t>1. Comfortable PE Attire: Shoes, </a:t>
            </a:r>
            <a:br>
              <a:rPr lang="en-US" sz="1600" b="1" dirty="0">
                <a:solidFill>
                  <a:srgbClr val="0070C0"/>
                </a:solidFill>
                <a:ea typeface="+mn-ea"/>
                <a:cs typeface="+mn-cs"/>
              </a:rPr>
            </a:br>
            <a:r>
              <a:rPr lang="en-US" sz="1600" b="1" dirty="0">
                <a:solidFill>
                  <a:srgbClr val="0070C0"/>
                </a:solidFill>
                <a:ea typeface="+mn-ea"/>
                <a:cs typeface="+mn-cs"/>
              </a:rPr>
              <a:t>	    shorts/Pants, T-shirt/Long sleeve 	</a:t>
            </a:r>
            <a:br>
              <a:rPr lang="en-US" sz="1600" b="1" dirty="0">
                <a:solidFill>
                  <a:srgbClr val="0070C0"/>
                </a:solidFill>
                <a:ea typeface="+mn-ea"/>
                <a:cs typeface="+mn-cs"/>
              </a:rPr>
            </a:br>
            <a:r>
              <a:rPr lang="en-US" sz="1600" b="1" dirty="0">
                <a:solidFill>
                  <a:srgbClr val="0070C0"/>
                </a:solidFill>
                <a:ea typeface="+mn-ea"/>
                <a:cs typeface="+mn-cs"/>
              </a:rPr>
              <a:t>	    shirt</a:t>
            </a:r>
            <a:br>
              <a:rPr lang="en-US" sz="1600" b="1" dirty="0">
                <a:solidFill>
                  <a:srgbClr val="0070C0"/>
                </a:solidFill>
                <a:ea typeface="+mn-ea"/>
                <a:cs typeface="+mn-cs"/>
              </a:rPr>
            </a:br>
            <a:r>
              <a:rPr lang="en-US" sz="1600" b="1" dirty="0">
                <a:solidFill>
                  <a:srgbClr val="0070C0"/>
                </a:solidFill>
                <a:ea typeface="+mn-ea"/>
                <a:cs typeface="+mn-cs"/>
              </a:rPr>
              <a:t>	2</a:t>
            </a:r>
            <a:r>
              <a:rPr lang="en-US" sz="1600" b="1" dirty="0" smtClean="0">
                <a:solidFill>
                  <a:srgbClr val="0070C0"/>
                </a:solidFill>
                <a:ea typeface="+mn-ea"/>
                <a:cs typeface="+mn-cs"/>
              </a:rPr>
              <a:t>. Bring a change of clothes to each  </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   class to earn full points</a:t>
            </a:r>
            <a:r>
              <a:rPr lang="en-US" sz="1600" dirty="0">
                <a:solidFill>
                  <a:prstClr val="black"/>
                </a:solidFill>
                <a:ea typeface="+mn-ea"/>
                <a:cs typeface="+mn-cs"/>
              </a:rPr>
              <a:t/>
            </a:r>
            <a:br>
              <a:rPr lang="en-US" sz="1600" dirty="0">
                <a:solidFill>
                  <a:prstClr val="black"/>
                </a:solidFill>
                <a:ea typeface="+mn-ea"/>
                <a:cs typeface="+mn-cs"/>
              </a:rPr>
            </a:br>
            <a:r>
              <a:rPr lang="en-US" sz="1600" dirty="0">
                <a:solidFill>
                  <a:prstClr val="black"/>
                </a:solidFill>
                <a:ea typeface="+mn-ea"/>
                <a:cs typeface="+mn-cs"/>
              </a:rPr>
              <a:t/>
            </a:r>
            <a:br>
              <a:rPr lang="en-US" sz="1600" dirty="0">
                <a:solidFill>
                  <a:prstClr val="black"/>
                </a:solidFill>
                <a:ea typeface="+mn-ea"/>
                <a:cs typeface="+mn-cs"/>
              </a:rPr>
            </a:br>
            <a:r>
              <a:rPr lang="en-US" sz="1600" b="1" u="sng" dirty="0">
                <a:solidFill>
                  <a:srgbClr val="FF0000"/>
                </a:solidFill>
                <a:ea typeface="+mn-ea"/>
                <a:cs typeface="+mn-cs"/>
              </a:rPr>
              <a:t>Homework and Assignments:</a:t>
            </a:r>
            <a:r>
              <a:rPr lang="en-US" sz="1600" b="1" u="sng" dirty="0">
                <a:solidFill>
                  <a:prstClr val="black"/>
                </a:solidFill>
                <a:ea typeface="+mn-ea"/>
                <a:cs typeface="+mn-cs"/>
              </a:rPr>
              <a:t/>
            </a:r>
            <a:br>
              <a:rPr lang="en-US" sz="1600" b="1" u="sng" dirty="0">
                <a:solidFill>
                  <a:prstClr val="black"/>
                </a:solidFill>
                <a:ea typeface="+mn-ea"/>
                <a:cs typeface="+mn-cs"/>
              </a:rPr>
            </a:br>
            <a:r>
              <a:rPr lang="en-US" sz="1600" b="1" dirty="0">
                <a:solidFill>
                  <a:prstClr val="black"/>
                </a:solidFill>
                <a:ea typeface="+mn-ea"/>
                <a:cs typeface="+mn-cs"/>
              </a:rPr>
              <a:t>	</a:t>
            </a:r>
            <a:r>
              <a:rPr lang="en-US" sz="1600" b="1" dirty="0" smtClean="0">
                <a:solidFill>
                  <a:srgbClr val="0070C0"/>
                </a:solidFill>
                <a:ea typeface="+mn-ea"/>
                <a:cs typeface="+mn-cs"/>
              </a:rPr>
              <a:t>*Edmodo Assignment- Due Friday</a:t>
            </a:r>
            <a:r>
              <a:rPr lang="en-US" sz="1400" dirty="0">
                <a:solidFill>
                  <a:srgbClr val="2F2B20"/>
                </a:solidFill>
                <a:ea typeface="+mn-ea"/>
                <a:cs typeface="+mn-cs"/>
              </a:rPr>
              <a:t/>
            </a:r>
            <a:br>
              <a:rPr lang="en-US" sz="1400" dirty="0">
                <a:solidFill>
                  <a:srgbClr val="2F2B20"/>
                </a:solidFill>
                <a:ea typeface="+mn-ea"/>
                <a:cs typeface="+mn-cs"/>
              </a:rPr>
            </a:br>
            <a:endParaRPr lang="en-US" dirty="0"/>
          </a:p>
        </p:txBody>
      </p:sp>
      <p:sp>
        <p:nvSpPr>
          <p:cNvPr id="5" name="TextBox 4"/>
          <p:cNvSpPr txBox="1"/>
          <p:nvPr/>
        </p:nvSpPr>
        <p:spPr>
          <a:xfrm>
            <a:off x="13855" y="76200"/>
            <a:ext cx="4558145" cy="707886"/>
          </a:xfrm>
          <a:prstGeom prst="rect">
            <a:avLst/>
          </a:prstGeom>
          <a:noFill/>
        </p:spPr>
        <p:txBody>
          <a:bodyPr wrap="square" rtlCol="0">
            <a:spAutoFit/>
          </a:bodyPr>
          <a:lstStyle/>
          <a:p>
            <a:pPr algn="ctr"/>
            <a:r>
              <a:rPr lang="en-US" sz="4000" b="1" dirty="0" smtClean="0">
                <a:solidFill>
                  <a:srgbClr val="FA9500"/>
                </a:solidFill>
              </a:rPr>
              <a:t>PE Newsletter # 1</a:t>
            </a:r>
            <a:endParaRPr lang="en-US" sz="4000" b="1" dirty="0">
              <a:solidFill>
                <a:srgbClr val="FA9500"/>
              </a:solidFill>
            </a:endParaRPr>
          </a:p>
        </p:txBody>
      </p:sp>
      <p:sp>
        <p:nvSpPr>
          <p:cNvPr id="7" name="TextBox 6"/>
          <p:cNvSpPr txBox="1"/>
          <p:nvPr/>
        </p:nvSpPr>
        <p:spPr>
          <a:xfrm>
            <a:off x="4572000" y="430143"/>
            <a:ext cx="3657600" cy="1384995"/>
          </a:xfrm>
          <a:prstGeom prst="rect">
            <a:avLst/>
          </a:prstGeom>
          <a:noFill/>
        </p:spPr>
        <p:txBody>
          <a:bodyPr wrap="square" rtlCol="0">
            <a:spAutoFit/>
          </a:bodyPr>
          <a:lstStyle/>
          <a:p>
            <a:pPr algn="ctr"/>
            <a:r>
              <a:rPr lang="en-US" sz="2400" b="1" dirty="0" smtClean="0">
                <a:solidFill>
                  <a:srgbClr val="FFFF00"/>
                </a:solidFill>
              </a:rPr>
              <a:t>Action Shot of the Week: </a:t>
            </a:r>
          </a:p>
          <a:p>
            <a:pPr algn="ctr"/>
            <a:r>
              <a:rPr lang="en-US" sz="3600" b="1" dirty="0" smtClean="0">
                <a:solidFill>
                  <a:srgbClr val="FA9500"/>
                </a:solidFill>
              </a:rPr>
              <a:t>Go Sharks!!!!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042" y="2518906"/>
            <a:ext cx="3420872" cy="3083387"/>
          </a:xfrm>
          <a:prstGeom prst="rect">
            <a:avLst/>
          </a:prstGeom>
        </p:spPr>
      </p:pic>
    </p:spTree>
    <p:extLst>
      <p:ext uri="{BB962C8B-B14F-4D97-AF65-F5344CB8AC3E}">
        <p14:creationId xmlns:p14="http://schemas.microsoft.com/office/powerpoint/2010/main" val="2566695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05000"/>
            <a:ext cx="7772400" cy="4953000"/>
          </a:xfrm>
        </p:spPr>
        <p:txBody>
          <a:bodyPr>
            <a:noAutofit/>
          </a:bodyPr>
          <a:lstStyle/>
          <a:p>
            <a:r>
              <a:rPr lang="en-US" sz="1600" u="sng" dirty="0" smtClean="0">
                <a:solidFill>
                  <a:srgbClr val="FF0000"/>
                </a:solidFill>
              </a:rPr>
              <a:t>Weekly Activities: 10/24/2016-10/28/2016</a:t>
            </a:r>
            <a:r>
              <a:rPr lang="en-US" sz="1400" dirty="0" smtClean="0">
                <a:solidFill>
                  <a:srgbClr val="2F2B20"/>
                </a:solidFill>
              </a:rPr>
              <a:t>	</a:t>
            </a:r>
            <a:r>
              <a:rPr lang="en-US" sz="1400" dirty="0" smtClean="0">
                <a:solidFill>
                  <a:srgbClr val="0070C0"/>
                </a:solidFill>
              </a:rPr>
              <a:t>		</a:t>
            </a:r>
            <a:br>
              <a:rPr lang="en-US" sz="1400" dirty="0" smtClean="0">
                <a:solidFill>
                  <a:srgbClr val="0070C0"/>
                </a:solidFill>
              </a:rPr>
            </a:br>
            <a:r>
              <a:rPr lang="en-US" sz="1400" dirty="0" smtClean="0">
                <a:solidFill>
                  <a:srgbClr val="0070C0"/>
                </a:solidFill>
              </a:rPr>
              <a:t>	</a:t>
            </a:r>
            <a:r>
              <a:rPr lang="en-US" sz="1400" dirty="0" smtClean="0">
                <a:solidFill>
                  <a:schemeClr val="tx1"/>
                </a:solidFill>
              </a:rPr>
              <a:t>Grade 7: Table Tennis- Forehand		</a:t>
            </a:r>
            <a:br>
              <a:rPr lang="en-US" sz="1400" dirty="0" smtClean="0">
                <a:solidFill>
                  <a:schemeClr val="tx1"/>
                </a:solidFill>
              </a:rPr>
            </a:br>
            <a:r>
              <a:rPr lang="en-US" sz="1400" dirty="0" smtClean="0">
                <a:solidFill>
                  <a:schemeClr val="tx1"/>
                </a:solidFill>
              </a:rPr>
              <a:t>	Grade 8: Table Tennis- Forehand	</a:t>
            </a:r>
            <a:br>
              <a:rPr lang="en-US" sz="1400" dirty="0" smtClean="0">
                <a:solidFill>
                  <a:schemeClr val="tx1"/>
                </a:solidFill>
              </a:rPr>
            </a:br>
            <a:r>
              <a:rPr lang="en-US" sz="1400" dirty="0" smtClean="0">
                <a:solidFill>
                  <a:schemeClr val="tx1"/>
                </a:solidFill>
              </a:rPr>
              <a:t>	HS PE 1&amp;2: Table Tennis-Forehand</a:t>
            </a:r>
            <a:r>
              <a:rPr lang="en-US" sz="1400" dirty="0" smtClean="0">
                <a:solidFill>
                  <a:srgbClr val="0070C0"/>
                </a:solidFill>
              </a:rPr>
              <a:t/>
            </a:r>
            <a:br>
              <a:rPr lang="en-US" sz="1400" dirty="0" smtClean="0">
                <a:solidFill>
                  <a:srgbClr val="0070C0"/>
                </a:solidFill>
              </a:rPr>
            </a:br>
            <a:r>
              <a:rPr lang="en-US" sz="1400" dirty="0" smtClean="0">
                <a:solidFill>
                  <a:srgbClr val="2F2B20"/>
                </a:solidFill>
              </a:rPr>
              <a:t/>
            </a:r>
            <a:br>
              <a:rPr lang="en-US" sz="1400" dirty="0" smtClean="0">
                <a:solidFill>
                  <a:srgbClr val="2F2B20"/>
                </a:solidFill>
              </a:rPr>
            </a:br>
            <a:r>
              <a:rPr lang="en-US" sz="1600" u="sng" dirty="0" smtClean="0">
                <a:solidFill>
                  <a:srgbClr val="FF0000"/>
                </a:solidFill>
              </a:rPr>
              <a:t>General News:</a:t>
            </a:r>
            <a:r>
              <a:rPr lang="en-US" sz="1400" u="sng" dirty="0" smtClean="0">
                <a:solidFill>
                  <a:srgbClr val="2F2B20"/>
                </a:solidFill>
              </a:rPr>
              <a:t/>
            </a:r>
            <a:br>
              <a:rPr lang="en-US" sz="1400" u="sng" dirty="0" smtClean="0">
                <a:solidFill>
                  <a:srgbClr val="2F2B20"/>
                </a:solidFill>
              </a:rPr>
            </a:br>
            <a:r>
              <a:rPr lang="en-US" sz="1400" dirty="0" smtClean="0">
                <a:solidFill>
                  <a:srgbClr val="2F2B20"/>
                </a:solidFill>
              </a:rPr>
              <a:t>	</a:t>
            </a:r>
            <a:r>
              <a:rPr lang="en-US" sz="1400" dirty="0" smtClean="0">
                <a:solidFill>
                  <a:schemeClr val="tx1"/>
                </a:solidFill>
              </a:rPr>
              <a:t>1. Continue to Practice English Only!!</a:t>
            </a:r>
            <a:br>
              <a:rPr lang="en-US" sz="1400" dirty="0" smtClean="0">
                <a:solidFill>
                  <a:schemeClr val="tx1"/>
                </a:solidFill>
              </a:rPr>
            </a:br>
            <a:r>
              <a:rPr lang="en-US" sz="1400" dirty="0" smtClean="0">
                <a:solidFill>
                  <a:schemeClr val="tx1"/>
                </a:solidFill>
              </a:rPr>
              <a:t>	2. Varsity Volleyball this week!!</a:t>
            </a:r>
            <a:br>
              <a:rPr lang="en-US" sz="1400" dirty="0" smtClean="0">
                <a:solidFill>
                  <a:schemeClr val="tx1"/>
                </a:solidFill>
              </a:rPr>
            </a:br>
            <a:r>
              <a:rPr lang="en-US" sz="1400" dirty="0" smtClean="0">
                <a:solidFill>
                  <a:schemeClr val="tx1"/>
                </a:solidFill>
              </a:rPr>
              <a:t>	3. ASAP will continue this week!</a:t>
            </a:r>
            <a:br>
              <a:rPr lang="en-US" sz="1400" dirty="0" smtClean="0">
                <a:solidFill>
                  <a:schemeClr val="tx1"/>
                </a:solidFill>
              </a:rPr>
            </a:br>
            <a:r>
              <a:rPr lang="en-US" sz="1400" dirty="0" smtClean="0">
                <a:solidFill>
                  <a:schemeClr val="tx1"/>
                </a:solidFill>
              </a:rPr>
              <a:t>	4. QISN Middle School Soccer Tournament!</a:t>
            </a:r>
            <a:br>
              <a:rPr lang="en-US" sz="1400" dirty="0" smtClean="0">
                <a:solidFill>
                  <a:schemeClr val="tx1"/>
                </a:solidFill>
              </a:rPr>
            </a:br>
            <a:r>
              <a:rPr lang="en-US" sz="1400" dirty="0" smtClean="0">
                <a:solidFill>
                  <a:schemeClr val="tx1"/>
                </a:solidFill>
              </a:rPr>
              <a:t>	5. Middle School Soccer practice </a:t>
            </a:r>
            <a:br>
              <a:rPr lang="en-US" sz="1400" dirty="0" smtClean="0">
                <a:solidFill>
                  <a:schemeClr val="tx1"/>
                </a:solidFill>
              </a:rPr>
            </a:br>
            <a:r>
              <a:rPr lang="en-US" sz="1400" dirty="0" smtClean="0">
                <a:solidFill>
                  <a:schemeClr val="tx1"/>
                </a:solidFill>
              </a:rPr>
              <a:t>	    this week!!</a:t>
            </a:r>
            <a:br>
              <a:rPr lang="en-US" sz="1400" dirty="0" smtClean="0">
                <a:solidFill>
                  <a:schemeClr val="tx1"/>
                </a:solidFill>
              </a:rPr>
            </a:br>
            <a:r>
              <a:rPr lang="en-US" sz="1400" dirty="0" smtClean="0">
                <a:solidFill>
                  <a:schemeClr val="tx1"/>
                </a:solidFill>
              </a:rPr>
              <a:t>	6. Quarter 2 has begun!</a:t>
            </a:r>
            <a:r>
              <a:rPr lang="en-US" sz="1400" dirty="0" smtClean="0">
                <a:solidFill>
                  <a:srgbClr val="2F2B20"/>
                </a:solidFill>
              </a:rPr>
              <a:t/>
            </a:r>
            <a:br>
              <a:rPr lang="en-US" sz="1400" dirty="0" smtClean="0">
                <a:solidFill>
                  <a:srgbClr val="2F2B20"/>
                </a:solidFill>
              </a:rPr>
            </a:br>
            <a:r>
              <a:rPr lang="en-US" sz="1400" dirty="0" smtClean="0">
                <a:solidFill>
                  <a:srgbClr val="2F2B20"/>
                </a:solidFill>
              </a:rPr>
              <a:t/>
            </a:r>
            <a:br>
              <a:rPr lang="en-US" sz="1400" dirty="0" smtClean="0">
                <a:solidFill>
                  <a:srgbClr val="2F2B20"/>
                </a:solidFill>
              </a:rPr>
            </a:br>
            <a:r>
              <a:rPr lang="en-US" sz="1600" u="sng" dirty="0" smtClean="0">
                <a:solidFill>
                  <a:srgbClr val="FF0000"/>
                </a:solidFill>
              </a:rPr>
              <a:t>Things to bring:</a:t>
            </a:r>
            <a:r>
              <a:rPr lang="en-US" sz="1400" u="sng" dirty="0" smtClean="0">
                <a:solidFill>
                  <a:srgbClr val="2F2B20"/>
                </a:solidFill>
              </a:rPr>
              <a:t/>
            </a:r>
            <a:br>
              <a:rPr lang="en-US" sz="1400" u="sng" dirty="0" smtClean="0">
                <a:solidFill>
                  <a:srgbClr val="2F2B20"/>
                </a:solidFill>
              </a:rPr>
            </a:br>
            <a:r>
              <a:rPr lang="en-US" sz="1400" dirty="0" smtClean="0">
                <a:solidFill>
                  <a:prstClr val="black"/>
                </a:solidFill>
              </a:rPr>
              <a:t>	</a:t>
            </a:r>
            <a:r>
              <a:rPr lang="en-US" sz="1400" dirty="0" smtClean="0">
                <a:solidFill>
                  <a:schemeClr val="tx1"/>
                </a:solidFill>
              </a:rPr>
              <a:t>1. Comfortable PE Attire: Shoes, </a:t>
            </a:r>
            <a:br>
              <a:rPr lang="en-US" sz="1400" dirty="0" smtClean="0">
                <a:solidFill>
                  <a:schemeClr val="tx1"/>
                </a:solidFill>
              </a:rPr>
            </a:br>
            <a:r>
              <a:rPr lang="en-US" sz="1400" dirty="0" smtClean="0">
                <a:solidFill>
                  <a:schemeClr val="tx1"/>
                </a:solidFill>
              </a:rPr>
              <a:t>	    shorts/Pants, T-shirt/Long sleeve 	</a:t>
            </a:r>
            <a:br>
              <a:rPr lang="en-US" sz="1400" dirty="0" smtClean="0">
                <a:solidFill>
                  <a:schemeClr val="tx1"/>
                </a:solidFill>
              </a:rPr>
            </a:br>
            <a:r>
              <a:rPr lang="en-US" sz="1400" dirty="0" smtClean="0">
                <a:solidFill>
                  <a:schemeClr val="tx1"/>
                </a:solidFill>
              </a:rPr>
              <a:t>	    shirt</a:t>
            </a:r>
            <a:br>
              <a:rPr lang="en-US" sz="1400" dirty="0" smtClean="0">
                <a:solidFill>
                  <a:schemeClr val="tx1"/>
                </a:solidFill>
              </a:rPr>
            </a:br>
            <a:r>
              <a:rPr lang="en-US" sz="1400" dirty="0" smtClean="0">
                <a:solidFill>
                  <a:schemeClr val="tx1"/>
                </a:solidFill>
              </a:rPr>
              <a:t>	2. Bring a change of clothes to each  </a:t>
            </a:r>
            <a:br>
              <a:rPr lang="en-US" sz="1400" dirty="0" smtClean="0">
                <a:solidFill>
                  <a:schemeClr val="tx1"/>
                </a:solidFill>
              </a:rPr>
            </a:br>
            <a:r>
              <a:rPr lang="en-US" sz="1400" dirty="0" smtClean="0">
                <a:solidFill>
                  <a:schemeClr val="tx1"/>
                </a:solidFill>
              </a:rPr>
              <a:t>	    class to earn full points</a:t>
            </a:r>
            <a:br>
              <a:rPr lang="en-US" sz="1400" dirty="0" smtClean="0">
                <a:solidFill>
                  <a:schemeClr val="tx1"/>
                </a:solidFill>
              </a:rPr>
            </a:br>
            <a:r>
              <a:rPr lang="en-US" sz="1400" dirty="0" smtClean="0">
                <a:solidFill>
                  <a:schemeClr val="tx1"/>
                </a:solidFill>
              </a:rPr>
              <a:t>	3. Homework Assignments turned in on  time please!</a:t>
            </a:r>
            <a:endParaRPr lang="en-US" sz="6000" dirty="0">
              <a:solidFill>
                <a:schemeClr val="tx1"/>
              </a:solidFill>
            </a:endParaRPr>
          </a:p>
        </p:txBody>
      </p:sp>
      <p:sp>
        <p:nvSpPr>
          <p:cNvPr id="3" name="Subtitle 2"/>
          <p:cNvSpPr>
            <a:spLocks noGrp="1"/>
          </p:cNvSpPr>
          <p:nvPr>
            <p:ph type="subTitle" idx="1"/>
          </p:nvPr>
        </p:nvSpPr>
        <p:spPr>
          <a:xfrm>
            <a:off x="533400" y="228600"/>
            <a:ext cx="8458200" cy="1508760"/>
          </a:xfrm>
        </p:spPr>
        <p:txBody>
          <a:bodyPr>
            <a:normAutofit/>
          </a:bodyPr>
          <a:lstStyle/>
          <a:p>
            <a:pPr algn="ctr"/>
            <a:r>
              <a:rPr lang="en-US" sz="4400" b="1" dirty="0" smtClean="0">
                <a:solidFill>
                  <a:schemeClr val="accent6">
                    <a:lumMod val="60000"/>
                    <a:lumOff val="40000"/>
                  </a:schemeClr>
                </a:solidFill>
              </a:rPr>
              <a:t>QISS Upper Physical Education Newsletter #10</a:t>
            </a:r>
            <a:endParaRPr lang="en-US" sz="4400" b="1" dirty="0">
              <a:solidFill>
                <a:schemeClr val="accent6">
                  <a:lumMod val="60000"/>
                  <a:lumOff val="40000"/>
                </a:schemeClr>
              </a:solidFill>
            </a:endParaRPr>
          </a:p>
        </p:txBody>
      </p:sp>
      <p:sp>
        <p:nvSpPr>
          <p:cNvPr id="4" name="Rectangle 3"/>
          <p:cNvSpPr/>
          <p:nvPr/>
        </p:nvSpPr>
        <p:spPr>
          <a:xfrm>
            <a:off x="5257800" y="1905000"/>
            <a:ext cx="3886200" cy="1015663"/>
          </a:xfrm>
          <a:prstGeom prst="rect">
            <a:avLst/>
          </a:prstGeom>
        </p:spPr>
        <p:txBody>
          <a:bodyPr wrap="square">
            <a:spAutoFit/>
          </a:bodyPr>
          <a:lstStyle/>
          <a:p>
            <a:pPr algn="ctr"/>
            <a:r>
              <a:rPr lang="en-US" sz="3200" b="1" dirty="0" smtClean="0">
                <a:solidFill>
                  <a:srgbClr val="00B0F0"/>
                </a:solidFill>
              </a:rPr>
              <a:t>Shot of the Week: </a:t>
            </a:r>
          </a:p>
          <a:p>
            <a:pPr algn="ctr"/>
            <a:r>
              <a:rPr lang="en-US" sz="2800" b="1" dirty="0" smtClean="0">
                <a:solidFill>
                  <a:srgbClr val="FA9500"/>
                </a:solidFill>
              </a:rPr>
              <a:t>QISS Girl’s Volleyball</a:t>
            </a:r>
          </a:p>
        </p:txBody>
      </p:sp>
      <p:pic>
        <p:nvPicPr>
          <p:cNvPr id="1026" name="Picture 2" descr="C:\Users\QISS\Desktop\Pictures\DSC06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5784" y="3581400"/>
            <a:ext cx="3030232" cy="202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186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05000"/>
            <a:ext cx="7772400" cy="4953000"/>
          </a:xfrm>
        </p:spPr>
        <p:txBody>
          <a:bodyPr>
            <a:noAutofit/>
          </a:bodyPr>
          <a:lstStyle/>
          <a:p>
            <a:r>
              <a:rPr lang="en-US" sz="1600" u="sng" dirty="0" smtClean="0">
                <a:solidFill>
                  <a:srgbClr val="FF0000"/>
                </a:solidFill>
              </a:rPr>
              <a:t>Weekly Activities: 10/31/2016-11/04/2016</a:t>
            </a:r>
            <a:r>
              <a:rPr lang="en-US" sz="1400" dirty="0" smtClean="0">
                <a:solidFill>
                  <a:srgbClr val="2F2B20"/>
                </a:solidFill>
              </a:rPr>
              <a:t>	</a:t>
            </a:r>
            <a:r>
              <a:rPr lang="en-US" sz="1400" dirty="0" smtClean="0">
                <a:solidFill>
                  <a:srgbClr val="0070C0"/>
                </a:solidFill>
              </a:rPr>
              <a:t>		</a:t>
            </a:r>
            <a:br>
              <a:rPr lang="en-US" sz="1400" dirty="0" smtClean="0">
                <a:solidFill>
                  <a:srgbClr val="0070C0"/>
                </a:solidFill>
              </a:rPr>
            </a:br>
            <a:r>
              <a:rPr lang="en-US" sz="1400" dirty="0" smtClean="0">
                <a:solidFill>
                  <a:srgbClr val="0070C0"/>
                </a:solidFill>
              </a:rPr>
              <a:t>	</a:t>
            </a:r>
            <a:r>
              <a:rPr lang="en-US" sz="1400" dirty="0" smtClean="0">
                <a:solidFill>
                  <a:schemeClr val="tx1"/>
                </a:solidFill>
              </a:rPr>
              <a:t>Grade 7: Table Tennis- Game Play		</a:t>
            </a:r>
            <a:br>
              <a:rPr lang="en-US" sz="1400" dirty="0" smtClean="0">
                <a:solidFill>
                  <a:schemeClr val="tx1"/>
                </a:solidFill>
              </a:rPr>
            </a:br>
            <a:r>
              <a:rPr lang="en-US" sz="1400" dirty="0" smtClean="0">
                <a:solidFill>
                  <a:schemeClr val="tx1"/>
                </a:solidFill>
              </a:rPr>
              <a:t>	Grade 8: Table Tennis- Game Play	</a:t>
            </a:r>
            <a:br>
              <a:rPr lang="en-US" sz="1400" dirty="0" smtClean="0">
                <a:solidFill>
                  <a:schemeClr val="tx1"/>
                </a:solidFill>
              </a:rPr>
            </a:br>
            <a:r>
              <a:rPr lang="en-US" sz="1400" dirty="0" smtClean="0">
                <a:solidFill>
                  <a:schemeClr val="tx1"/>
                </a:solidFill>
              </a:rPr>
              <a:t>	HS PE 1&amp;2: Table Tennis- Game Play</a:t>
            </a:r>
            <a:r>
              <a:rPr lang="en-US" sz="1400" dirty="0" smtClean="0">
                <a:solidFill>
                  <a:srgbClr val="0070C0"/>
                </a:solidFill>
              </a:rPr>
              <a:t/>
            </a:r>
            <a:br>
              <a:rPr lang="en-US" sz="1400" dirty="0" smtClean="0">
                <a:solidFill>
                  <a:srgbClr val="0070C0"/>
                </a:solidFill>
              </a:rPr>
            </a:br>
            <a:r>
              <a:rPr lang="en-US" sz="1400" dirty="0" smtClean="0">
                <a:solidFill>
                  <a:srgbClr val="2F2B20"/>
                </a:solidFill>
              </a:rPr>
              <a:t/>
            </a:r>
            <a:br>
              <a:rPr lang="en-US" sz="1400" dirty="0" smtClean="0">
                <a:solidFill>
                  <a:srgbClr val="2F2B20"/>
                </a:solidFill>
              </a:rPr>
            </a:br>
            <a:r>
              <a:rPr lang="en-US" sz="1600" u="sng" dirty="0" smtClean="0">
                <a:solidFill>
                  <a:srgbClr val="FF0000"/>
                </a:solidFill>
              </a:rPr>
              <a:t>General News:</a:t>
            </a:r>
            <a:r>
              <a:rPr lang="en-US" sz="1400" u="sng" dirty="0" smtClean="0">
                <a:solidFill>
                  <a:srgbClr val="2F2B20"/>
                </a:solidFill>
              </a:rPr>
              <a:t/>
            </a:r>
            <a:br>
              <a:rPr lang="en-US" sz="1400" u="sng" dirty="0" smtClean="0">
                <a:solidFill>
                  <a:srgbClr val="2F2B20"/>
                </a:solidFill>
              </a:rPr>
            </a:br>
            <a:r>
              <a:rPr lang="en-US" sz="1400" dirty="0" smtClean="0">
                <a:solidFill>
                  <a:srgbClr val="2F2B20"/>
                </a:solidFill>
              </a:rPr>
              <a:t>	</a:t>
            </a:r>
            <a:r>
              <a:rPr lang="en-US" sz="1400" dirty="0" smtClean="0">
                <a:solidFill>
                  <a:schemeClr val="tx1"/>
                </a:solidFill>
              </a:rPr>
              <a:t>1. Continue to Practice English Only!!</a:t>
            </a:r>
            <a:br>
              <a:rPr lang="en-US" sz="1400" dirty="0" smtClean="0">
                <a:solidFill>
                  <a:schemeClr val="tx1"/>
                </a:solidFill>
              </a:rPr>
            </a:br>
            <a:r>
              <a:rPr lang="en-US" sz="1400" dirty="0" smtClean="0">
                <a:solidFill>
                  <a:schemeClr val="tx1"/>
                </a:solidFill>
              </a:rPr>
              <a:t>	2. Varsity Volleyball </a:t>
            </a:r>
            <a:r>
              <a:rPr lang="en-US" sz="1400" dirty="0" err="1" smtClean="0">
                <a:solidFill>
                  <a:schemeClr val="tx1"/>
                </a:solidFill>
              </a:rPr>
              <a:t>acamis</a:t>
            </a:r>
            <a:r>
              <a:rPr lang="en-US" sz="1400" dirty="0">
                <a:solidFill>
                  <a:schemeClr val="tx1"/>
                </a:solidFill>
              </a:rPr>
              <a:t> </a:t>
            </a:r>
            <a:r>
              <a:rPr lang="en-US" sz="1400" dirty="0" err="1" smtClean="0">
                <a:solidFill>
                  <a:schemeClr val="tx1"/>
                </a:solidFill>
              </a:rPr>
              <a:t>thursday</a:t>
            </a:r>
            <a:r>
              <a:rPr lang="en-US" sz="1400" dirty="0" smtClean="0">
                <a:solidFill>
                  <a:schemeClr val="tx1"/>
                </a:solidFill>
              </a:rPr>
              <a:t>!!</a:t>
            </a:r>
            <a:br>
              <a:rPr lang="en-US" sz="1400" dirty="0" smtClean="0">
                <a:solidFill>
                  <a:schemeClr val="tx1"/>
                </a:solidFill>
              </a:rPr>
            </a:br>
            <a:r>
              <a:rPr lang="en-US" sz="1400" dirty="0" smtClean="0">
                <a:solidFill>
                  <a:schemeClr val="tx1"/>
                </a:solidFill>
              </a:rPr>
              <a:t>	3. ASAP will continue this week!</a:t>
            </a:r>
            <a:br>
              <a:rPr lang="en-US" sz="1400" dirty="0" smtClean="0">
                <a:solidFill>
                  <a:schemeClr val="tx1"/>
                </a:solidFill>
              </a:rPr>
            </a:br>
            <a:r>
              <a:rPr lang="en-US" sz="1400" dirty="0" smtClean="0">
                <a:solidFill>
                  <a:schemeClr val="tx1"/>
                </a:solidFill>
              </a:rPr>
              <a:t>	4. QISN Middle School Soccer Practice!</a:t>
            </a:r>
            <a:br>
              <a:rPr lang="en-US" sz="1400" dirty="0" smtClean="0">
                <a:solidFill>
                  <a:schemeClr val="tx1"/>
                </a:solidFill>
              </a:rPr>
            </a:br>
            <a:r>
              <a:rPr lang="en-US" sz="1400" dirty="0" smtClean="0">
                <a:solidFill>
                  <a:schemeClr val="tx1"/>
                </a:solidFill>
              </a:rPr>
              <a:t>	5. SAT this </a:t>
            </a:r>
            <a:r>
              <a:rPr lang="en-US" sz="1400" dirty="0" err="1" smtClean="0">
                <a:solidFill>
                  <a:schemeClr val="tx1"/>
                </a:solidFill>
              </a:rPr>
              <a:t>saturday</a:t>
            </a:r>
            <a:r>
              <a:rPr lang="en-US" sz="1400" dirty="0" smtClean="0">
                <a:solidFill>
                  <a:schemeClr val="tx1"/>
                </a:solidFill>
              </a:rPr>
              <a:t>!</a:t>
            </a:r>
            <a:r>
              <a:rPr lang="en-US" sz="1400" dirty="0" smtClean="0">
                <a:solidFill>
                  <a:srgbClr val="2F2B20"/>
                </a:solidFill>
              </a:rPr>
              <a:t/>
            </a:r>
            <a:br>
              <a:rPr lang="en-US" sz="1400" dirty="0" smtClean="0">
                <a:solidFill>
                  <a:srgbClr val="2F2B20"/>
                </a:solidFill>
              </a:rPr>
            </a:br>
            <a:r>
              <a:rPr lang="en-US" sz="1400" dirty="0" smtClean="0">
                <a:solidFill>
                  <a:srgbClr val="2F2B20"/>
                </a:solidFill>
              </a:rPr>
              <a:t/>
            </a:r>
            <a:br>
              <a:rPr lang="en-US" sz="1400" dirty="0" smtClean="0">
                <a:solidFill>
                  <a:srgbClr val="2F2B20"/>
                </a:solidFill>
              </a:rPr>
            </a:br>
            <a:r>
              <a:rPr lang="en-US" sz="1600" u="sng" dirty="0" smtClean="0">
                <a:solidFill>
                  <a:srgbClr val="FF0000"/>
                </a:solidFill>
              </a:rPr>
              <a:t>Things to bring:</a:t>
            </a:r>
            <a:r>
              <a:rPr lang="en-US" sz="1400" u="sng" dirty="0" smtClean="0">
                <a:solidFill>
                  <a:srgbClr val="2F2B20"/>
                </a:solidFill>
              </a:rPr>
              <a:t/>
            </a:r>
            <a:br>
              <a:rPr lang="en-US" sz="1400" u="sng" dirty="0" smtClean="0">
                <a:solidFill>
                  <a:srgbClr val="2F2B20"/>
                </a:solidFill>
              </a:rPr>
            </a:br>
            <a:r>
              <a:rPr lang="en-US" sz="1400" dirty="0" smtClean="0">
                <a:solidFill>
                  <a:prstClr val="black"/>
                </a:solidFill>
              </a:rPr>
              <a:t>	</a:t>
            </a:r>
            <a:r>
              <a:rPr lang="en-US" sz="1400" dirty="0" smtClean="0">
                <a:solidFill>
                  <a:schemeClr val="tx1"/>
                </a:solidFill>
              </a:rPr>
              <a:t>1. Comfortable PE Attire: Shoes, </a:t>
            </a:r>
            <a:br>
              <a:rPr lang="en-US" sz="1400" dirty="0" smtClean="0">
                <a:solidFill>
                  <a:schemeClr val="tx1"/>
                </a:solidFill>
              </a:rPr>
            </a:br>
            <a:r>
              <a:rPr lang="en-US" sz="1400" dirty="0" smtClean="0">
                <a:solidFill>
                  <a:schemeClr val="tx1"/>
                </a:solidFill>
              </a:rPr>
              <a:t>	    shorts/Pants, T-shirt/Long sleeve 	</a:t>
            </a:r>
            <a:br>
              <a:rPr lang="en-US" sz="1400" dirty="0" smtClean="0">
                <a:solidFill>
                  <a:schemeClr val="tx1"/>
                </a:solidFill>
              </a:rPr>
            </a:br>
            <a:r>
              <a:rPr lang="en-US" sz="1400" dirty="0" smtClean="0">
                <a:solidFill>
                  <a:schemeClr val="tx1"/>
                </a:solidFill>
              </a:rPr>
              <a:t>	    shirt</a:t>
            </a:r>
            <a:br>
              <a:rPr lang="en-US" sz="1400" dirty="0" smtClean="0">
                <a:solidFill>
                  <a:schemeClr val="tx1"/>
                </a:solidFill>
              </a:rPr>
            </a:br>
            <a:r>
              <a:rPr lang="en-US" sz="1400" dirty="0" smtClean="0">
                <a:solidFill>
                  <a:schemeClr val="tx1"/>
                </a:solidFill>
              </a:rPr>
              <a:t>	2. Bring a change of clothes to each  </a:t>
            </a:r>
            <a:br>
              <a:rPr lang="en-US" sz="1400" dirty="0" smtClean="0">
                <a:solidFill>
                  <a:schemeClr val="tx1"/>
                </a:solidFill>
              </a:rPr>
            </a:br>
            <a:r>
              <a:rPr lang="en-US" sz="1400" dirty="0" smtClean="0">
                <a:solidFill>
                  <a:schemeClr val="tx1"/>
                </a:solidFill>
              </a:rPr>
              <a:t>	    class to earn full points</a:t>
            </a:r>
            <a:br>
              <a:rPr lang="en-US" sz="1400" dirty="0" smtClean="0">
                <a:solidFill>
                  <a:schemeClr val="tx1"/>
                </a:solidFill>
              </a:rPr>
            </a:br>
            <a:r>
              <a:rPr lang="en-US" sz="1400" dirty="0" smtClean="0">
                <a:solidFill>
                  <a:schemeClr val="tx1"/>
                </a:solidFill>
              </a:rPr>
              <a:t>	3. Homework Assignments turned in on  time please!</a:t>
            </a:r>
            <a:endParaRPr lang="en-US" sz="6000" dirty="0">
              <a:solidFill>
                <a:schemeClr val="tx1"/>
              </a:solidFill>
            </a:endParaRPr>
          </a:p>
        </p:txBody>
      </p:sp>
      <p:sp>
        <p:nvSpPr>
          <p:cNvPr id="3" name="Subtitle 2"/>
          <p:cNvSpPr>
            <a:spLocks noGrp="1"/>
          </p:cNvSpPr>
          <p:nvPr>
            <p:ph type="subTitle" idx="1"/>
          </p:nvPr>
        </p:nvSpPr>
        <p:spPr>
          <a:xfrm>
            <a:off x="533400" y="228600"/>
            <a:ext cx="8458200" cy="1508760"/>
          </a:xfrm>
        </p:spPr>
        <p:txBody>
          <a:bodyPr>
            <a:normAutofit/>
          </a:bodyPr>
          <a:lstStyle/>
          <a:p>
            <a:pPr algn="ctr"/>
            <a:r>
              <a:rPr lang="en-US" sz="4400" b="1" dirty="0" smtClean="0">
                <a:solidFill>
                  <a:schemeClr val="accent6">
                    <a:lumMod val="60000"/>
                    <a:lumOff val="40000"/>
                  </a:schemeClr>
                </a:solidFill>
              </a:rPr>
              <a:t>QISS Upper Physical Education Newsletter #11</a:t>
            </a:r>
            <a:endParaRPr lang="en-US" sz="4400" b="1" dirty="0">
              <a:solidFill>
                <a:schemeClr val="accent6">
                  <a:lumMod val="60000"/>
                  <a:lumOff val="40000"/>
                </a:schemeClr>
              </a:solidFill>
            </a:endParaRPr>
          </a:p>
        </p:txBody>
      </p:sp>
      <p:sp>
        <p:nvSpPr>
          <p:cNvPr id="4" name="Rectangle 3"/>
          <p:cNvSpPr/>
          <p:nvPr/>
        </p:nvSpPr>
        <p:spPr>
          <a:xfrm>
            <a:off x="5257800" y="1905000"/>
            <a:ext cx="3886200" cy="1015663"/>
          </a:xfrm>
          <a:prstGeom prst="rect">
            <a:avLst/>
          </a:prstGeom>
        </p:spPr>
        <p:txBody>
          <a:bodyPr wrap="square">
            <a:spAutoFit/>
          </a:bodyPr>
          <a:lstStyle/>
          <a:p>
            <a:pPr algn="ctr"/>
            <a:r>
              <a:rPr lang="en-US" sz="3200" b="1" dirty="0" smtClean="0">
                <a:solidFill>
                  <a:srgbClr val="00B0F0"/>
                </a:solidFill>
              </a:rPr>
              <a:t>Shot of the Week: </a:t>
            </a:r>
          </a:p>
          <a:p>
            <a:pPr algn="ctr"/>
            <a:r>
              <a:rPr lang="en-US" sz="2800" b="1" dirty="0" smtClean="0">
                <a:solidFill>
                  <a:srgbClr val="FA9500"/>
                </a:solidFill>
              </a:rPr>
              <a:t>QISS Boy’s Volleyball</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9408" y="3301997"/>
            <a:ext cx="3202983" cy="2139351"/>
          </a:xfrm>
          <a:prstGeom prst="rect">
            <a:avLst/>
          </a:prstGeom>
        </p:spPr>
      </p:pic>
    </p:spTree>
    <p:extLst>
      <p:ext uri="{BB962C8B-B14F-4D97-AF65-F5344CB8AC3E}">
        <p14:creationId xmlns:p14="http://schemas.microsoft.com/office/powerpoint/2010/main" val="1864822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05000"/>
            <a:ext cx="7772400" cy="4953000"/>
          </a:xfrm>
        </p:spPr>
        <p:txBody>
          <a:bodyPr>
            <a:noAutofit/>
          </a:bodyPr>
          <a:lstStyle/>
          <a:p>
            <a:r>
              <a:rPr lang="en-US" sz="1600" u="sng" dirty="0" smtClean="0">
                <a:solidFill>
                  <a:srgbClr val="FF0000"/>
                </a:solidFill>
              </a:rPr>
              <a:t>Weekly Activities: 11/07/2016-11/11/2016</a:t>
            </a:r>
            <a:r>
              <a:rPr lang="en-US" sz="1400" dirty="0" smtClean="0">
                <a:solidFill>
                  <a:srgbClr val="2F2B20"/>
                </a:solidFill>
              </a:rPr>
              <a:t>	</a:t>
            </a:r>
            <a:r>
              <a:rPr lang="en-US" sz="1400" dirty="0" smtClean="0">
                <a:solidFill>
                  <a:srgbClr val="0070C0"/>
                </a:solidFill>
              </a:rPr>
              <a:t>		</a:t>
            </a:r>
            <a:br>
              <a:rPr lang="en-US" sz="1400" dirty="0" smtClean="0">
                <a:solidFill>
                  <a:srgbClr val="0070C0"/>
                </a:solidFill>
              </a:rPr>
            </a:br>
            <a:r>
              <a:rPr lang="en-US" sz="1400" dirty="0" smtClean="0">
                <a:solidFill>
                  <a:srgbClr val="0070C0"/>
                </a:solidFill>
              </a:rPr>
              <a:t>	</a:t>
            </a:r>
            <a:r>
              <a:rPr lang="en-US" sz="1400" dirty="0" smtClean="0">
                <a:solidFill>
                  <a:schemeClr val="tx1"/>
                </a:solidFill>
              </a:rPr>
              <a:t>Grade 7: Floor hockey- </a:t>
            </a:r>
            <a:r>
              <a:rPr lang="en-US" sz="1400" dirty="0" err="1" smtClean="0">
                <a:solidFill>
                  <a:schemeClr val="tx1"/>
                </a:solidFill>
              </a:rPr>
              <a:t>dRIBBLING</a:t>
            </a:r>
            <a:r>
              <a:rPr lang="en-US" sz="1400" dirty="0" smtClean="0">
                <a:solidFill>
                  <a:schemeClr val="tx1"/>
                </a:solidFill>
              </a:rPr>
              <a:t>		</a:t>
            </a:r>
            <a:br>
              <a:rPr lang="en-US" sz="1400" dirty="0" smtClean="0">
                <a:solidFill>
                  <a:schemeClr val="tx1"/>
                </a:solidFill>
              </a:rPr>
            </a:br>
            <a:r>
              <a:rPr lang="en-US" sz="1400" dirty="0" smtClean="0">
                <a:solidFill>
                  <a:schemeClr val="tx1"/>
                </a:solidFill>
              </a:rPr>
              <a:t>	Grade 8: </a:t>
            </a:r>
            <a:r>
              <a:rPr lang="en-US" sz="1400" dirty="0">
                <a:solidFill>
                  <a:prstClr val="white"/>
                </a:solidFill>
              </a:rPr>
              <a:t>Floor hockey- </a:t>
            </a:r>
            <a:r>
              <a:rPr lang="en-US" sz="1400" dirty="0" err="1">
                <a:solidFill>
                  <a:prstClr val="white"/>
                </a:solidFill>
              </a:rPr>
              <a:t>dRIBBLING</a:t>
            </a:r>
            <a:r>
              <a:rPr lang="en-US" sz="1400" dirty="0">
                <a:solidFill>
                  <a:prstClr val="white"/>
                </a:solidFill>
              </a:rPr>
              <a:t> </a:t>
            </a:r>
            <a:r>
              <a:rPr lang="en-US" sz="1400" dirty="0" smtClean="0">
                <a:solidFill>
                  <a:schemeClr val="tx1"/>
                </a:solidFill>
              </a:rPr>
              <a:t>	</a:t>
            </a:r>
            <a:br>
              <a:rPr lang="en-US" sz="1400" dirty="0" smtClean="0">
                <a:solidFill>
                  <a:schemeClr val="tx1"/>
                </a:solidFill>
              </a:rPr>
            </a:br>
            <a:r>
              <a:rPr lang="en-US" sz="1400" dirty="0" smtClean="0">
                <a:solidFill>
                  <a:schemeClr val="tx1"/>
                </a:solidFill>
              </a:rPr>
              <a:t>	HS PE 1&amp;2: </a:t>
            </a:r>
            <a:r>
              <a:rPr lang="en-US" sz="1400" dirty="0">
                <a:solidFill>
                  <a:prstClr val="white"/>
                </a:solidFill>
              </a:rPr>
              <a:t>Floor hockey- </a:t>
            </a:r>
            <a:r>
              <a:rPr lang="en-US" sz="1400" dirty="0" smtClean="0">
                <a:solidFill>
                  <a:prstClr val="white"/>
                </a:solidFill>
              </a:rPr>
              <a:t>Dribbling</a:t>
            </a:r>
            <a:br>
              <a:rPr lang="en-US" sz="1400" dirty="0" smtClean="0">
                <a:solidFill>
                  <a:prstClr val="white"/>
                </a:solidFill>
              </a:rPr>
            </a:br>
            <a:r>
              <a:rPr lang="en-US" sz="1400" dirty="0" smtClean="0">
                <a:solidFill>
                  <a:srgbClr val="2F2B20"/>
                </a:solidFill>
              </a:rPr>
              <a:t/>
            </a:r>
            <a:br>
              <a:rPr lang="en-US" sz="1400" dirty="0" smtClean="0">
                <a:solidFill>
                  <a:srgbClr val="2F2B20"/>
                </a:solidFill>
              </a:rPr>
            </a:br>
            <a:r>
              <a:rPr lang="en-US" sz="1600" u="sng" dirty="0" smtClean="0">
                <a:solidFill>
                  <a:srgbClr val="FF0000"/>
                </a:solidFill>
              </a:rPr>
              <a:t>General News:</a:t>
            </a:r>
            <a:r>
              <a:rPr lang="en-US" sz="1400" u="sng" dirty="0" smtClean="0">
                <a:solidFill>
                  <a:srgbClr val="2F2B20"/>
                </a:solidFill>
              </a:rPr>
              <a:t/>
            </a:r>
            <a:br>
              <a:rPr lang="en-US" sz="1400" u="sng" dirty="0" smtClean="0">
                <a:solidFill>
                  <a:srgbClr val="2F2B20"/>
                </a:solidFill>
              </a:rPr>
            </a:br>
            <a:r>
              <a:rPr lang="en-US" sz="1400" dirty="0" smtClean="0">
                <a:solidFill>
                  <a:srgbClr val="2F2B20"/>
                </a:solidFill>
              </a:rPr>
              <a:t>	</a:t>
            </a:r>
            <a:r>
              <a:rPr lang="en-US" sz="1400" dirty="0" smtClean="0">
                <a:solidFill>
                  <a:schemeClr val="tx1"/>
                </a:solidFill>
              </a:rPr>
              <a:t>1. Half Day on Wednesday!!</a:t>
            </a:r>
            <a:br>
              <a:rPr lang="en-US" sz="1400" dirty="0" smtClean="0">
                <a:solidFill>
                  <a:schemeClr val="tx1"/>
                </a:solidFill>
              </a:rPr>
            </a:br>
            <a:r>
              <a:rPr lang="en-US" sz="1400" dirty="0" smtClean="0">
                <a:solidFill>
                  <a:schemeClr val="tx1"/>
                </a:solidFill>
              </a:rPr>
              <a:t>	2. Varsity Volleyball has ended!!</a:t>
            </a:r>
            <a:br>
              <a:rPr lang="en-US" sz="1400" dirty="0" smtClean="0">
                <a:solidFill>
                  <a:schemeClr val="tx1"/>
                </a:solidFill>
              </a:rPr>
            </a:br>
            <a:r>
              <a:rPr lang="en-US" sz="1400" dirty="0" smtClean="0">
                <a:solidFill>
                  <a:schemeClr val="tx1"/>
                </a:solidFill>
              </a:rPr>
              <a:t>	3. ASAP will continue this week!</a:t>
            </a:r>
            <a:br>
              <a:rPr lang="en-US" sz="1400" dirty="0" smtClean="0">
                <a:solidFill>
                  <a:schemeClr val="tx1"/>
                </a:solidFill>
              </a:rPr>
            </a:br>
            <a:r>
              <a:rPr lang="en-US" sz="1400" dirty="0" smtClean="0">
                <a:solidFill>
                  <a:schemeClr val="tx1"/>
                </a:solidFill>
              </a:rPr>
              <a:t>	4. Basketball Tryout Monday November 14th!</a:t>
            </a:r>
            <a:br>
              <a:rPr lang="en-US" sz="1400" dirty="0" smtClean="0">
                <a:solidFill>
                  <a:schemeClr val="tx1"/>
                </a:solidFill>
              </a:rPr>
            </a:br>
            <a:r>
              <a:rPr lang="en-US" sz="1400" dirty="0" smtClean="0">
                <a:solidFill>
                  <a:schemeClr val="tx1"/>
                </a:solidFill>
              </a:rPr>
              <a:t>	5. International Day this Saturday!</a:t>
            </a:r>
            <a:r>
              <a:rPr lang="en-US" sz="1400" dirty="0" smtClean="0">
                <a:solidFill>
                  <a:srgbClr val="2F2B20"/>
                </a:solidFill>
              </a:rPr>
              <a:t/>
            </a:r>
            <a:br>
              <a:rPr lang="en-US" sz="1400" dirty="0" smtClean="0">
                <a:solidFill>
                  <a:srgbClr val="2F2B20"/>
                </a:solidFill>
              </a:rPr>
            </a:br>
            <a:r>
              <a:rPr lang="en-US" sz="1400" dirty="0" smtClean="0">
                <a:solidFill>
                  <a:srgbClr val="2F2B20"/>
                </a:solidFill>
              </a:rPr>
              <a:t/>
            </a:r>
            <a:br>
              <a:rPr lang="en-US" sz="1400" dirty="0" smtClean="0">
                <a:solidFill>
                  <a:srgbClr val="2F2B20"/>
                </a:solidFill>
              </a:rPr>
            </a:br>
            <a:r>
              <a:rPr lang="en-US" sz="1600" u="sng" dirty="0" smtClean="0">
                <a:solidFill>
                  <a:srgbClr val="FF0000"/>
                </a:solidFill>
              </a:rPr>
              <a:t>Things to bring:</a:t>
            </a:r>
            <a:r>
              <a:rPr lang="en-US" sz="1400" u="sng" dirty="0" smtClean="0">
                <a:solidFill>
                  <a:srgbClr val="2F2B20"/>
                </a:solidFill>
              </a:rPr>
              <a:t/>
            </a:r>
            <a:br>
              <a:rPr lang="en-US" sz="1400" u="sng" dirty="0" smtClean="0">
                <a:solidFill>
                  <a:srgbClr val="2F2B20"/>
                </a:solidFill>
              </a:rPr>
            </a:br>
            <a:r>
              <a:rPr lang="en-US" sz="1400" dirty="0" smtClean="0">
                <a:solidFill>
                  <a:prstClr val="black"/>
                </a:solidFill>
              </a:rPr>
              <a:t>	</a:t>
            </a:r>
            <a:r>
              <a:rPr lang="en-US" sz="1400" dirty="0" smtClean="0">
                <a:solidFill>
                  <a:schemeClr val="tx1"/>
                </a:solidFill>
              </a:rPr>
              <a:t>1. Comfortable PE Attire: Shoes, </a:t>
            </a:r>
            <a:br>
              <a:rPr lang="en-US" sz="1400" dirty="0" smtClean="0">
                <a:solidFill>
                  <a:schemeClr val="tx1"/>
                </a:solidFill>
              </a:rPr>
            </a:br>
            <a:r>
              <a:rPr lang="en-US" sz="1400" dirty="0" smtClean="0">
                <a:solidFill>
                  <a:schemeClr val="tx1"/>
                </a:solidFill>
              </a:rPr>
              <a:t>	    shorts/Pants, T-shirt/Long sleeve 	</a:t>
            </a:r>
            <a:br>
              <a:rPr lang="en-US" sz="1400" dirty="0" smtClean="0">
                <a:solidFill>
                  <a:schemeClr val="tx1"/>
                </a:solidFill>
              </a:rPr>
            </a:br>
            <a:r>
              <a:rPr lang="en-US" sz="1400" dirty="0" smtClean="0">
                <a:solidFill>
                  <a:schemeClr val="tx1"/>
                </a:solidFill>
              </a:rPr>
              <a:t>	    shirt</a:t>
            </a:r>
            <a:br>
              <a:rPr lang="en-US" sz="1400" dirty="0" smtClean="0">
                <a:solidFill>
                  <a:schemeClr val="tx1"/>
                </a:solidFill>
              </a:rPr>
            </a:br>
            <a:r>
              <a:rPr lang="en-US" sz="1400" dirty="0" smtClean="0">
                <a:solidFill>
                  <a:schemeClr val="tx1"/>
                </a:solidFill>
              </a:rPr>
              <a:t>	2. Bring a change of clothes to each  </a:t>
            </a:r>
            <a:br>
              <a:rPr lang="en-US" sz="1400" dirty="0" smtClean="0">
                <a:solidFill>
                  <a:schemeClr val="tx1"/>
                </a:solidFill>
              </a:rPr>
            </a:br>
            <a:r>
              <a:rPr lang="en-US" sz="1400" dirty="0" smtClean="0">
                <a:solidFill>
                  <a:schemeClr val="tx1"/>
                </a:solidFill>
              </a:rPr>
              <a:t>	    class to earn full points</a:t>
            </a:r>
            <a:br>
              <a:rPr lang="en-US" sz="1400" dirty="0" smtClean="0">
                <a:solidFill>
                  <a:schemeClr val="tx1"/>
                </a:solidFill>
              </a:rPr>
            </a:br>
            <a:r>
              <a:rPr lang="en-US" sz="1400" dirty="0" smtClean="0">
                <a:solidFill>
                  <a:schemeClr val="tx1"/>
                </a:solidFill>
              </a:rPr>
              <a:t>	3. Homework Assignments turned in on  time please!</a:t>
            </a:r>
            <a:endParaRPr lang="en-US" sz="6000" dirty="0">
              <a:solidFill>
                <a:schemeClr val="tx1"/>
              </a:solidFill>
            </a:endParaRPr>
          </a:p>
        </p:txBody>
      </p:sp>
      <p:sp>
        <p:nvSpPr>
          <p:cNvPr id="3" name="Subtitle 2"/>
          <p:cNvSpPr>
            <a:spLocks noGrp="1"/>
          </p:cNvSpPr>
          <p:nvPr>
            <p:ph type="subTitle" idx="1"/>
          </p:nvPr>
        </p:nvSpPr>
        <p:spPr>
          <a:xfrm>
            <a:off x="533400" y="228600"/>
            <a:ext cx="8458200" cy="1508760"/>
          </a:xfrm>
        </p:spPr>
        <p:txBody>
          <a:bodyPr>
            <a:normAutofit/>
          </a:bodyPr>
          <a:lstStyle/>
          <a:p>
            <a:pPr algn="ctr"/>
            <a:r>
              <a:rPr lang="en-US" sz="4400" b="1" dirty="0" smtClean="0">
                <a:solidFill>
                  <a:schemeClr val="accent6">
                    <a:lumMod val="60000"/>
                    <a:lumOff val="40000"/>
                  </a:schemeClr>
                </a:solidFill>
              </a:rPr>
              <a:t>QISS Upper Physical Education Newsletter #12</a:t>
            </a:r>
            <a:endParaRPr lang="en-US" sz="4400" b="1" dirty="0">
              <a:solidFill>
                <a:schemeClr val="accent6">
                  <a:lumMod val="60000"/>
                  <a:lumOff val="40000"/>
                </a:schemeClr>
              </a:solidFill>
            </a:endParaRPr>
          </a:p>
        </p:txBody>
      </p:sp>
      <p:sp>
        <p:nvSpPr>
          <p:cNvPr id="4" name="Rectangle 3"/>
          <p:cNvSpPr/>
          <p:nvPr/>
        </p:nvSpPr>
        <p:spPr>
          <a:xfrm>
            <a:off x="5257800" y="1905000"/>
            <a:ext cx="3886200" cy="1015663"/>
          </a:xfrm>
          <a:prstGeom prst="rect">
            <a:avLst/>
          </a:prstGeom>
        </p:spPr>
        <p:txBody>
          <a:bodyPr wrap="square">
            <a:spAutoFit/>
          </a:bodyPr>
          <a:lstStyle/>
          <a:p>
            <a:pPr algn="ctr"/>
            <a:r>
              <a:rPr lang="en-US" sz="3200" b="1" dirty="0" smtClean="0">
                <a:solidFill>
                  <a:srgbClr val="00B0F0"/>
                </a:solidFill>
              </a:rPr>
              <a:t>Shot of the Week: </a:t>
            </a:r>
          </a:p>
          <a:p>
            <a:pPr algn="ctr"/>
            <a:r>
              <a:rPr lang="en-US" sz="2800" b="1" dirty="0" smtClean="0">
                <a:solidFill>
                  <a:srgbClr val="FA9500"/>
                </a:solidFill>
              </a:rPr>
              <a:t>Sharks!!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8862" y="3200400"/>
            <a:ext cx="2124075" cy="1914525"/>
          </a:xfrm>
          <a:prstGeom prst="rect">
            <a:avLst/>
          </a:prstGeom>
        </p:spPr>
      </p:pic>
    </p:spTree>
    <p:extLst>
      <p:ext uri="{BB962C8B-B14F-4D97-AF65-F5344CB8AC3E}">
        <p14:creationId xmlns:p14="http://schemas.microsoft.com/office/powerpoint/2010/main" val="1337628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05000"/>
            <a:ext cx="7772400" cy="4953000"/>
          </a:xfrm>
        </p:spPr>
        <p:txBody>
          <a:bodyPr>
            <a:noAutofit/>
          </a:bodyPr>
          <a:lstStyle/>
          <a:p>
            <a:r>
              <a:rPr lang="en-US" sz="1600" u="sng" dirty="0" smtClean="0">
                <a:solidFill>
                  <a:srgbClr val="FF0000"/>
                </a:solidFill>
              </a:rPr>
              <a:t>Weekly Activities: 11/14/2016-11/18/2016</a:t>
            </a:r>
            <a:r>
              <a:rPr lang="en-US" sz="1400" dirty="0" smtClean="0">
                <a:solidFill>
                  <a:srgbClr val="2F2B20"/>
                </a:solidFill>
              </a:rPr>
              <a:t>	</a:t>
            </a:r>
            <a:r>
              <a:rPr lang="en-US" sz="1400" dirty="0" smtClean="0">
                <a:solidFill>
                  <a:srgbClr val="0070C0"/>
                </a:solidFill>
              </a:rPr>
              <a:t>		</a:t>
            </a:r>
            <a:br>
              <a:rPr lang="en-US" sz="1400" dirty="0" smtClean="0">
                <a:solidFill>
                  <a:srgbClr val="0070C0"/>
                </a:solidFill>
              </a:rPr>
            </a:br>
            <a:r>
              <a:rPr lang="en-US" sz="1400" dirty="0" smtClean="0">
                <a:solidFill>
                  <a:srgbClr val="0070C0"/>
                </a:solidFill>
              </a:rPr>
              <a:t>	</a:t>
            </a:r>
            <a:r>
              <a:rPr lang="en-US" sz="1400" dirty="0" smtClean="0">
                <a:solidFill>
                  <a:schemeClr val="tx1"/>
                </a:solidFill>
              </a:rPr>
              <a:t>Grade 7: Floor hockey- Passing 		</a:t>
            </a:r>
            <a:br>
              <a:rPr lang="en-US" sz="1400" dirty="0" smtClean="0">
                <a:solidFill>
                  <a:schemeClr val="tx1"/>
                </a:solidFill>
              </a:rPr>
            </a:br>
            <a:r>
              <a:rPr lang="en-US" sz="1400" dirty="0" smtClean="0">
                <a:solidFill>
                  <a:schemeClr val="tx1"/>
                </a:solidFill>
              </a:rPr>
              <a:t>	Grade 8: </a:t>
            </a:r>
            <a:r>
              <a:rPr lang="en-US" sz="1400" dirty="0">
                <a:solidFill>
                  <a:prstClr val="white"/>
                </a:solidFill>
              </a:rPr>
              <a:t>Floor hockey- </a:t>
            </a:r>
            <a:r>
              <a:rPr lang="en-US" sz="1400" dirty="0" smtClean="0">
                <a:solidFill>
                  <a:prstClr val="white"/>
                </a:solidFill>
              </a:rPr>
              <a:t>Passing</a:t>
            </a:r>
            <a:r>
              <a:rPr lang="en-US" sz="1400" dirty="0" smtClean="0">
                <a:solidFill>
                  <a:schemeClr val="tx1"/>
                </a:solidFill>
              </a:rPr>
              <a:t>	</a:t>
            </a:r>
            <a:br>
              <a:rPr lang="en-US" sz="1400" dirty="0" smtClean="0">
                <a:solidFill>
                  <a:schemeClr val="tx1"/>
                </a:solidFill>
              </a:rPr>
            </a:br>
            <a:r>
              <a:rPr lang="en-US" sz="1400" dirty="0" smtClean="0">
                <a:solidFill>
                  <a:schemeClr val="tx1"/>
                </a:solidFill>
              </a:rPr>
              <a:t>	HS PE 1&amp;2: </a:t>
            </a:r>
            <a:r>
              <a:rPr lang="en-US" sz="1400" dirty="0">
                <a:solidFill>
                  <a:prstClr val="white"/>
                </a:solidFill>
              </a:rPr>
              <a:t>Floor hockey- </a:t>
            </a:r>
            <a:r>
              <a:rPr lang="en-US" sz="1400" dirty="0" smtClean="0">
                <a:solidFill>
                  <a:prstClr val="white"/>
                </a:solidFill>
              </a:rPr>
              <a:t>Passing</a:t>
            </a:r>
            <a:br>
              <a:rPr lang="en-US" sz="1400" dirty="0" smtClean="0">
                <a:solidFill>
                  <a:prstClr val="white"/>
                </a:solidFill>
              </a:rPr>
            </a:br>
            <a:r>
              <a:rPr lang="en-US" sz="1400" dirty="0" smtClean="0">
                <a:solidFill>
                  <a:srgbClr val="2F2B20"/>
                </a:solidFill>
              </a:rPr>
              <a:t/>
            </a:r>
            <a:br>
              <a:rPr lang="en-US" sz="1400" dirty="0" smtClean="0">
                <a:solidFill>
                  <a:srgbClr val="2F2B20"/>
                </a:solidFill>
              </a:rPr>
            </a:br>
            <a:r>
              <a:rPr lang="en-US" sz="1600" u="sng" dirty="0" smtClean="0">
                <a:solidFill>
                  <a:srgbClr val="FF0000"/>
                </a:solidFill>
              </a:rPr>
              <a:t>General News:</a:t>
            </a:r>
            <a:r>
              <a:rPr lang="en-US" sz="1400" u="sng" dirty="0" smtClean="0">
                <a:solidFill>
                  <a:srgbClr val="2F2B20"/>
                </a:solidFill>
              </a:rPr>
              <a:t/>
            </a:r>
            <a:br>
              <a:rPr lang="en-US" sz="1400" u="sng" dirty="0" smtClean="0">
                <a:solidFill>
                  <a:srgbClr val="2F2B20"/>
                </a:solidFill>
              </a:rPr>
            </a:br>
            <a:r>
              <a:rPr lang="en-US" sz="1400" dirty="0" smtClean="0">
                <a:solidFill>
                  <a:srgbClr val="2F2B20"/>
                </a:solidFill>
              </a:rPr>
              <a:t>	</a:t>
            </a:r>
            <a:r>
              <a:rPr lang="en-US" sz="1400" dirty="0" smtClean="0">
                <a:solidFill>
                  <a:schemeClr val="tx1"/>
                </a:solidFill>
              </a:rPr>
              <a:t>1. Last week for LRC!!</a:t>
            </a:r>
            <a:br>
              <a:rPr lang="en-US" sz="1400" dirty="0" smtClean="0">
                <a:solidFill>
                  <a:schemeClr val="tx1"/>
                </a:solidFill>
              </a:rPr>
            </a:br>
            <a:r>
              <a:rPr lang="en-US" sz="1400" dirty="0" smtClean="0">
                <a:solidFill>
                  <a:schemeClr val="tx1"/>
                </a:solidFill>
              </a:rPr>
              <a:t>	2. Varsity Basketball Tryouts this week!</a:t>
            </a:r>
            <a:br>
              <a:rPr lang="en-US" sz="1400" dirty="0" smtClean="0">
                <a:solidFill>
                  <a:schemeClr val="tx1"/>
                </a:solidFill>
              </a:rPr>
            </a:br>
            <a:r>
              <a:rPr lang="en-US" sz="1400" dirty="0" smtClean="0">
                <a:solidFill>
                  <a:schemeClr val="tx1"/>
                </a:solidFill>
              </a:rPr>
              <a:t>	3. ASAP end this week!</a:t>
            </a:r>
            <a:br>
              <a:rPr lang="en-US" sz="1400" dirty="0" smtClean="0">
                <a:solidFill>
                  <a:schemeClr val="tx1"/>
                </a:solidFill>
              </a:rPr>
            </a:br>
            <a:r>
              <a:rPr lang="en-US" sz="1400" dirty="0" smtClean="0">
                <a:solidFill>
                  <a:schemeClr val="tx1"/>
                </a:solidFill>
              </a:rPr>
              <a:t>	4. Thanksgiving next week!</a:t>
            </a:r>
            <a:br>
              <a:rPr lang="en-US" sz="1400" dirty="0" smtClean="0">
                <a:solidFill>
                  <a:schemeClr val="tx1"/>
                </a:solidFill>
              </a:rPr>
            </a:br>
            <a:r>
              <a:rPr lang="en-US" sz="1400" dirty="0" smtClean="0">
                <a:solidFill>
                  <a:schemeClr val="tx1"/>
                </a:solidFill>
              </a:rPr>
              <a:t>	5. Talent show Next Week!</a:t>
            </a:r>
            <a:r>
              <a:rPr lang="en-US" sz="1400" dirty="0" smtClean="0">
                <a:solidFill>
                  <a:srgbClr val="2F2B20"/>
                </a:solidFill>
              </a:rPr>
              <a:t/>
            </a:r>
            <a:br>
              <a:rPr lang="en-US" sz="1400" dirty="0" smtClean="0">
                <a:solidFill>
                  <a:srgbClr val="2F2B20"/>
                </a:solidFill>
              </a:rPr>
            </a:br>
            <a:r>
              <a:rPr lang="en-US" sz="1400" dirty="0" smtClean="0">
                <a:solidFill>
                  <a:srgbClr val="2F2B20"/>
                </a:solidFill>
              </a:rPr>
              <a:t/>
            </a:r>
            <a:br>
              <a:rPr lang="en-US" sz="1400" dirty="0" smtClean="0">
                <a:solidFill>
                  <a:srgbClr val="2F2B20"/>
                </a:solidFill>
              </a:rPr>
            </a:br>
            <a:r>
              <a:rPr lang="en-US" sz="1600" u="sng" dirty="0" smtClean="0">
                <a:solidFill>
                  <a:srgbClr val="FF0000"/>
                </a:solidFill>
              </a:rPr>
              <a:t>Things to bring:</a:t>
            </a:r>
            <a:r>
              <a:rPr lang="en-US" sz="1400" u="sng" dirty="0" smtClean="0">
                <a:solidFill>
                  <a:srgbClr val="2F2B20"/>
                </a:solidFill>
              </a:rPr>
              <a:t/>
            </a:r>
            <a:br>
              <a:rPr lang="en-US" sz="1400" u="sng" dirty="0" smtClean="0">
                <a:solidFill>
                  <a:srgbClr val="2F2B20"/>
                </a:solidFill>
              </a:rPr>
            </a:br>
            <a:r>
              <a:rPr lang="en-US" sz="1400" dirty="0" smtClean="0">
                <a:solidFill>
                  <a:prstClr val="black"/>
                </a:solidFill>
              </a:rPr>
              <a:t>	</a:t>
            </a:r>
            <a:r>
              <a:rPr lang="en-US" sz="1400" dirty="0" smtClean="0">
                <a:solidFill>
                  <a:schemeClr val="tx1"/>
                </a:solidFill>
              </a:rPr>
              <a:t>1. Comfortable PE Attire: Shoes, </a:t>
            </a:r>
            <a:br>
              <a:rPr lang="en-US" sz="1400" dirty="0" smtClean="0">
                <a:solidFill>
                  <a:schemeClr val="tx1"/>
                </a:solidFill>
              </a:rPr>
            </a:br>
            <a:r>
              <a:rPr lang="en-US" sz="1400" dirty="0" smtClean="0">
                <a:solidFill>
                  <a:schemeClr val="tx1"/>
                </a:solidFill>
              </a:rPr>
              <a:t>	    shorts/Pants, T-shirt/Long sleeve 	</a:t>
            </a:r>
            <a:br>
              <a:rPr lang="en-US" sz="1400" dirty="0" smtClean="0">
                <a:solidFill>
                  <a:schemeClr val="tx1"/>
                </a:solidFill>
              </a:rPr>
            </a:br>
            <a:r>
              <a:rPr lang="en-US" sz="1400" dirty="0" smtClean="0">
                <a:solidFill>
                  <a:schemeClr val="tx1"/>
                </a:solidFill>
              </a:rPr>
              <a:t>	    shirt</a:t>
            </a:r>
            <a:br>
              <a:rPr lang="en-US" sz="1400" dirty="0" smtClean="0">
                <a:solidFill>
                  <a:schemeClr val="tx1"/>
                </a:solidFill>
              </a:rPr>
            </a:br>
            <a:r>
              <a:rPr lang="en-US" sz="1400" dirty="0" smtClean="0">
                <a:solidFill>
                  <a:schemeClr val="tx1"/>
                </a:solidFill>
              </a:rPr>
              <a:t>	2. Bring a change of clothes to each  </a:t>
            </a:r>
            <a:br>
              <a:rPr lang="en-US" sz="1400" dirty="0" smtClean="0">
                <a:solidFill>
                  <a:schemeClr val="tx1"/>
                </a:solidFill>
              </a:rPr>
            </a:br>
            <a:r>
              <a:rPr lang="en-US" sz="1400" dirty="0" smtClean="0">
                <a:solidFill>
                  <a:schemeClr val="tx1"/>
                </a:solidFill>
              </a:rPr>
              <a:t>	    class to earn full points</a:t>
            </a:r>
            <a:br>
              <a:rPr lang="en-US" sz="1400" dirty="0" smtClean="0">
                <a:solidFill>
                  <a:schemeClr val="tx1"/>
                </a:solidFill>
              </a:rPr>
            </a:br>
            <a:r>
              <a:rPr lang="en-US" sz="1400" dirty="0" smtClean="0">
                <a:solidFill>
                  <a:schemeClr val="tx1"/>
                </a:solidFill>
              </a:rPr>
              <a:t>	3. Homework Assignments turned in on  time please!</a:t>
            </a:r>
            <a:endParaRPr lang="en-US" sz="6000" dirty="0">
              <a:solidFill>
                <a:schemeClr val="tx1"/>
              </a:solidFill>
            </a:endParaRPr>
          </a:p>
        </p:txBody>
      </p:sp>
      <p:sp>
        <p:nvSpPr>
          <p:cNvPr id="3" name="Subtitle 2"/>
          <p:cNvSpPr>
            <a:spLocks noGrp="1"/>
          </p:cNvSpPr>
          <p:nvPr>
            <p:ph type="subTitle" idx="1"/>
          </p:nvPr>
        </p:nvSpPr>
        <p:spPr>
          <a:xfrm>
            <a:off x="533400" y="228600"/>
            <a:ext cx="8458200" cy="1508760"/>
          </a:xfrm>
        </p:spPr>
        <p:txBody>
          <a:bodyPr>
            <a:normAutofit/>
          </a:bodyPr>
          <a:lstStyle/>
          <a:p>
            <a:pPr algn="ctr"/>
            <a:r>
              <a:rPr lang="en-US" sz="4400" b="1" dirty="0" smtClean="0">
                <a:solidFill>
                  <a:schemeClr val="accent6">
                    <a:lumMod val="60000"/>
                    <a:lumOff val="40000"/>
                  </a:schemeClr>
                </a:solidFill>
              </a:rPr>
              <a:t>QISS Upper Physical Education Newsletter #13</a:t>
            </a:r>
            <a:endParaRPr lang="en-US" sz="4400" b="1" dirty="0">
              <a:solidFill>
                <a:schemeClr val="accent6">
                  <a:lumMod val="60000"/>
                  <a:lumOff val="40000"/>
                </a:schemeClr>
              </a:solidFill>
            </a:endParaRPr>
          </a:p>
        </p:txBody>
      </p:sp>
      <p:sp>
        <p:nvSpPr>
          <p:cNvPr id="4" name="Rectangle 3"/>
          <p:cNvSpPr/>
          <p:nvPr/>
        </p:nvSpPr>
        <p:spPr>
          <a:xfrm>
            <a:off x="5257800" y="1905000"/>
            <a:ext cx="3886200" cy="1015663"/>
          </a:xfrm>
          <a:prstGeom prst="rect">
            <a:avLst/>
          </a:prstGeom>
        </p:spPr>
        <p:txBody>
          <a:bodyPr wrap="square">
            <a:spAutoFit/>
          </a:bodyPr>
          <a:lstStyle/>
          <a:p>
            <a:pPr algn="ctr"/>
            <a:r>
              <a:rPr lang="en-US" sz="3200" b="1" dirty="0" smtClean="0">
                <a:solidFill>
                  <a:srgbClr val="00B0F0"/>
                </a:solidFill>
              </a:rPr>
              <a:t>Shot of the Week: </a:t>
            </a:r>
          </a:p>
          <a:p>
            <a:pPr algn="ctr"/>
            <a:r>
              <a:rPr lang="en-US" sz="2800" b="1" dirty="0" smtClean="0">
                <a:solidFill>
                  <a:srgbClr val="FA9500"/>
                </a:solidFill>
              </a:rPr>
              <a:t>Sharks!!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4315" y="3352800"/>
            <a:ext cx="2333170" cy="2333170"/>
          </a:xfrm>
          <a:prstGeom prst="rect">
            <a:avLst/>
          </a:prstGeom>
        </p:spPr>
      </p:pic>
    </p:spTree>
    <p:extLst>
      <p:ext uri="{BB962C8B-B14F-4D97-AF65-F5344CB8AC3E}">
        <p14:creationId xmlns:p14="http://schemas.microsoft.com/office/powerpoint/2010/main" val="923682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05000"/>
            <a:ext cx="7772400" cy="4953000"/>
          </a:xfrm>
        </p:spPr>
        <p:txBody>
          <a:bodyPr>
            <a:noAutofit/>
          </a:bodyPr>
          <a:lstStyle/>
          <a:p>
            <a:r>
              <a:rPr lang="en-US" sz="1600" u="sng" dirty="0" smtClean="0">
                <a:solidFill>
                  <a:srgbClr val="FF0000"/>
                </a:solidFill>
              </a:rPr>
              <a:t>Weekly Activities: 11/21/2016-11/23/2016</a:t>
            </a:r>
            <a:r>
              <a:rPr lang="en-US" sz="1400" dirty="0" smtClean="0">
                <a:solidFill>
                  <a:srgbClr val="2F2B20"/>
                </a:solidFill>
              </a:rPr>
              <a:t>	</a:t>
            </a:r>
            <a:r>
              <a:rPr lang="en-US" sz="1400" dirty="0" smtClean="0">
                <a:solidFill>
                  <a:srgbClr val="0070C0"/>
                </a:solidFill>
              </a:rPr>
              <a:t>		</a:t>
            </a:r>
            <a:br>
              <a:rPr lang="en-US" sz="1400" dirty="0" smtClean="0">
                <a:solidFill>
                  <a:srgbClr val="0070C0"/>
                </a:solidFill>
              </a:rPr>
            </a:br>
            <a:r>
              <a:rPr lang="en-US" sz="1400" dirty="0" smtClean="0">
                <a:solidFill>
                  <a:srgbClr val="0070C0"/>
                </a:solidFill>
              </a:rPr>
              <a:t>	</a:t>
            </a:r>
            <a:r>
              <a:rPr lang="en-US" sz="1400" dirty="0" smtClean="0">
                <a:solidFill>
                  <a:schemeClr val="tx1"/>
                </a:solidFill>
              </a:rPr>
              <a:t>Grade 7: Floor hockey- Shooting 		</a:t>
            </a:r>
            <a:br>
              <a:rPr lang="en-US" sz="1400" dirty="0" smtClean="0">
                <a:solidFill>
                  <a:schemeClr val="tx1"/>
                </a:solidFill>
              </a:rPr>
            </a:br>
            <a:r>
              <a:rPr lang="en-US" sz="1400" dirty="0" smtClean="0">
                <a:solidFill>
                  <a:schemeClr val="tx1"/>
                </a:solidFill>
              </a:rPr>
              <a:t>	Grade 8: </a:t>
            </a:r>
            <a:r>
              <a:rPr lang="en-US" sz="1400" dirty="0">
                <a:solidFill>
                  <a:prstClr val="white"/>
                </a:solidFill>
              </a:rPr>
              <a:t>Floor hockey- </a:t>
            </a:r>
            <a:r>
              <a:rPr lang="en-US" sz="1400" dirty="0" smtClean="0">
                <a:solidFill>
                  <a:prstClr val="white"/>
                </a:solidFill>
              </a:rPr>
              <a:t>Shooting</a:t>
            </a:r>
            <a:r>
              <a:rPr lang="en-US" sz="1400" dirty="0" smtClean="0">
                <a:solidFill>
                  <a:schemeClr val="tx1"/>
                </a:solidFill>
              </a:rPr>
              <a:t>	</a:t>
            </a:r>
            <a:br>
              <a:rPr lang="en-US" sz="1400" dirty="0" smtClean="0">
                <a:solidFill>
                  <a:schemeClr val="tx1"/>
                </a:solidFill>
              </a:rPr>
            </a:br>
            <a:r>
              <a:rPr lang="en-US" sz="1400" dirty="0" smtClean="0">
                <a:solidFill>
                  <a:schemeClr val="tx1"/>
                </a:solidFill>
              </a:rPr>
              <a:t>	HS PE 1&amp;2: </a:t>
            </a:r>
            <a:r>
              <a:rPr lang="en-US" sz="1400" dirty="0">
                <a:solidFill>
                  <a:prstClr val="white"/>
                </a:solidFill>
              </a:rPr>
              <a:t>Floor hockey- </a:t>
            </a:r>
            <a:r>
              <a:rPr lang="en-US" sz="1400" dirty="0" smtClean="0">
                <a:solidFill>
                  <a:prstClr val="white"/>
                </a:solidFill>
              </a:rPr>
              <a:t>Shooting/Key Assignment</a:t>
            </a:r>
            <a:br>
              <a:rPr lang="en-US" sz="1400" dirty="0" smtClean="0">
                <a:solidFill>
                  <a:prstClr val="white"/>
                </a:solidFill>
              </a:rPr>
            </a:br>
            <a:r>
              <a:rPr lang="en-US" sz="1400" dirty="0" smtClean="0">
                <a:solidFill>
                  <a:srgbClr val="2F2B20"/>
                </a:solidFill>
              </a:rPr>
              <a:t/>
            </a:r>
            <a:br>
              <a:rPr lang="en-US" sz="1400" dirty="0" smtClean="0">
                <a:solidFill>
                  <a:srgbClr val="2F2B20"/>
                </a:solidFill>
              </a:rPr>
            </a:br>
            <a:r>
              <a:rPr lang="en-US" sz="1600" u="sng" dirty="0" smtClean="0">
                <a:solidFill>
                  <a:srgbClr val="FF0000"/>
                </a:solidFill>
              </a:rPr>
              <a:t>General News:</a:t>
            </a:r>
            <a:r>
              <a:rPr lang="en-US" sz="1400" u="sng" dirty="0" smtClean="0">
                <a:solidFill>
                  <a:srgbClr val="2F2B20"/>
                </a:solidFill>
              </a:rPr>
              <a:t/>
            </a:r>
            <a:br>
              <a:rPr lang="en-US" sz="1400" u="sng" dirty="0" smtClean="0">
                <a:solidFill>
                  <a:srgbClr val="2F2B20"/>
                </a:solidFill>
              </a:rPr>
            </a:br>
            <a:r>
              <a:rPr lang="en-US" sz="1400" dirty="0" smtClean="0">
                <a:solidFill>
                  <a:srgbClr val="2F2B20"/>
                </a:solidFill>
              </a:rPr>
              <a:t>	</a:t>
            </a:r>
            <a:r>
              <a:rPr lang="en-US" sz="1400" dirty="0" smtClean="0">
                <a:solidFill>
                  <a:schemeClr val="tx1"/>
                </a:solidFill>
              </a:rPr>
              <a:t>1. NO ASAP this Week!!</a:t>
            </a:r>
            <a:br>
              <a:rPr lang="en-US" sz="1400" dirty="0" smtClean="0">
                <a:solidFill>
                  <a:schemeClr val="tx1"/>
                </a:solidFill>
              </a:rPr>
            </a:br>
            <a:r>
              <a:rPr lang="en-US" sz="1400" dirty="0" smtClean="0">
                <a:solidFill>
                  <a:schemeClr val="tx1"/>
                </a:solidFill>
              </a:rPr>
              <a:t>	2. Varsity Basketball Practice begins!</a:t>
            </a:r>
            <a:br>
              <a:rPr lang="en-US" sz="1400" dirty="0" smtClean="0">
                <a:solidFill>
                  <a:schemeClr val="tx1"/>
                </a:solidFill>
              </a:rPr>
            </a:br>
            <a:r>
              <a:rPr lang="en-US" sz="1400" dirty="0" smtClean="0">
                <a:solidFill>
                  <a:schemeClr val="tx1"/>
                </a:solidFill>
              </a:rPr>
              <a:t>	3. Key </a:t>
            </a:r>
            <a:r>
              <a:rPr lang="en-US" sz="1400" smtClean="0">
                <a:solidFill>
                  <a:schemeClr val="tx1"/>
                </a:solidFill>
              </a:rPr>
              <a:t>Assignment in a few weeks!</a:t>
            </a:r>
            <a:r>
              <a:rPr lang="en-US" sz="1400" dirty="0" smtClean="0">
                <a:solidFill>
                  <a:schemeClr val="tx1"/>
                </a:solidFill>
              </a:rPr>
              <a:t/>
            </a:r>
            <a:br>
              <a:rPr lang="en-US" sz="1400" dirty="0" smtClean="0">
                <a:solidFill>
                  <a:schemeClr val="tx1"/>
                </a:solidFill>
              </a:rPr>
            </a:br>
            <a:r>
              <a:rPr lang="en-US" sz="1400" dirty="0" smtClean="0">
                <a:solidFill>
                  <a:schemeClr val="tx1"/>
                </a:solidFill>
              </a:rPr>
              <a:t>	4. Thanksgiving this week!</a:t>
            </a:r>
            <a:br>
              <a:rPr lang="en-US" sz="1400" dirty="0" smtClean="0">
                <a:solidFill>
                  <a:schemeClr val="tx1"/>
                </a:solidFill>
              </a:rPr>
            </a:br>
            <a:r>
              <a:rPr lang="en-US" sz="1400" dirty="0" smtClean="0">
                <a:solidFill>
                  <a:schemeClr val="tx1"/>
                </a:solidFill>
              </a:rPr>
              <a:t>	5. Talent show this Week!</a:t>
            </a:r>
            <a:r>
              <a:rPr lang="en-US" sz="1400" dirty="0" smtClean="0">
                <a:solidFill>
                  <a:srgbClr val="2F2B20"/>
                </a:solidFill>
              </a:rPr>
              <a:t/>
            </a:r>
            <a:br>
              <a:rPr lang="en-US" sz="1400" dirty="0" smtClean="0">
                <a:solidFill>
                  <a:srgbClr val="2F2B20"/>
                </a:solidFill>
              </a:rPr>
            </a:br>
            <a:r>
              <a:rPr lang="en-US" sz="1400" dirty="0" smtClean="0">
                <a:solidFill>
                  <a:srgbClr val="2F2B20"/>
                </a:solidFill>
              </a:rPr>
              <a:t/>
            </a:r>
            <a:br>
              <a:rPr lang="en-US" sz="1400" dirty="0" smtClean="0">
                <a:solidFill>
                  <a:srgbClr val="2F2B20"/>
                </a:solidFill>
              </a:rPr>
            </a:br>
            <a:r>
              <a:rPr lang="en-US" sz="1600" u="sng" dirty="0" smtClean="0">
                <a:solidFill>
                  <a:srgbClr val="FF0000"/>
                </a:solidFill>
              </a:rPr>
              <a:t>Things to bring:</a:t>
            </a:r>
            <a:r>
              <a:rPr lang="en-US" sz="1400" u="sng" dirty="0" smtClean="0">
                <a:solidFill>
                  <a:srgbClr val="2F2B20"/>
                </a:solidFill>
              </a:rPr>
              <a:t/>
            </a:r>
            <a:br>
              <a:rPr lang="en-US" sz="1400" u="sng" dirty="0" smtClean="0">
                <a:solidFill>
                  <a:srgbClr val="2F2B20"/>
                </a:solidFill>
              </a:rPr>
            </a:br>
            <a:r>
              <a:rPr lang="en-US" sz="1400" dirty="0" smtClean="0">
                <a:solidFill>
                  <a:prstClr val="black"/>
                </a:solidFill>
              </a:rPr>
              <a:t>	</a:t>
            </a:r>
            <a:r>
              <a:rPr lang="en-US" sz="1400" dirty="0" smtClean="0">
                <a:solidFill>
                  <a:schemeClr val="tx1"/>
                </a:solidFill>
              </a:rPr>
              <a:t>1. Comfortable PE Attire: Shoes, </a:t>
            </a:r>
            <a:br>
              <a:rPr lang="en-US" sz="1400" dirty="0" smtClean="0">
                <a:solidFill>
                  <a:schemeClr val="tx1"/>
                </a:solidFill>
              </a:rPr>
            </a:br>
            <a:r>
              <a:rPr lang="en-US" sz="1400" dirty="0" smtClean="0">
                <a:solidFill>
                  <a:schemeClr val="tx1"/>
                </a:solidFill>
              </a:rPr>
              <a:t>	    shorts/Pants, T-shirt/Long sleeve 	</a:t>
            </a:r>
            <a:br>
              <a:rPr lang="en-US" sz="1400" dirty="0" smtClean="0">
                <a:solidFill>
                  <a:schemeClr val="tx1"/>
                </a:solidFill>
              </a:rPr>
            </a:br>
            <a:r>
              <a:rPr lang="en-US" sz="1400" dirty="0" smtClean="0">
                <a:solidFill>
                  <a:schemeClr val="tx1"/>
                </a:solidFill>
              </a:rPr>
              <a:t>	    shirt</a:t>
            </a:r>
            <a:br>
              <a:rPr lang="en-US" sz="1400" dirty="0" smtClean="0">
                <a:solidFill>
                  <a:schemeClr val="tx1"/>
                </a:solidFill>
              </a:rPr>
            </a:br>
            <a:r>
              <a:rPr lang="en-US" sz="1400" dirty="0" smtClean="0">
                <a:solidFill>
                  <a:schemeClr val="tx1"/>
                </a:solidFill>
              </a:rPr>
              <a:t>	2. Bring a change of clothes to each  </a:t>
            </a:r>
            <a:br>
              <a:rPr lang="en-US" sz="1400" dirty="0" smtClean="0">
                <a:solidFill>
                  <a:schemeClr val="tx1"/>
                </a:solidFill>
              </a:rPr>
            </a:br>
            <a:r>
              <a:rPr lang="en-US" sz="1400" dirty="0" smtClean="0">
                <a:solidFill>
                  <a:schemeClr val="tx1"/>
                </a:solidFill>
              </a:rPr>
              <a:t>	    class to earn full points</a:t>
            </a:r>
            <a:br>
              <a:rPr lang="en-US" sz="1400" dirty="0" smtClean="0">
                <a:solidFill>
                  <a:schemeClr val="tx1"/>
                </a:solidFill>
              </a:rPr>
            </a:br>
            <a:r>
              <a:rPr lang="en-US" sz="1400" dirty="0" smtClean="0">
                <a:solidFill>
                  <a:schemeClr val="tx1"/>
                </a:solidFill>
              </a:rPr>
              <a:t>	3. Homework Assignments turned in on  time please!</a:t>
            </a:r>
            <a:endParaRPr lang="en-US" sz="6000" dirty="0">
              <a:solidFill>
                <a:schemeClr val="tx1"/>
              </a:solidFill>
            </a:endParaRPr>
          </a:p>
        </p:txBody>
      </p:sp>
      <p:sp>
        <p:nvSpPr>
          <p:cNvPr id="3" name="Subtitle 2"/>
          <p:cNvSpPr>
            <a:spLocks noGrp="1"/>
          </p:cNvSpPr>
          <p:nvPr>
            <p:ph type="subTitle" idx="1"/>
          </p:nvPr>
        </p:nvSpPr>
        <p:spPr>
          <a:xfrm>
            <a:off x="533400" y="228600"/>
            <a:ext cx="8458200" cy="1508760"/>
          </a:xfrm>
        </p:spPr>
        <p:txBody>
          <a:bodyPr>
            <a:normAutofit/>
          </a:bodyPr>
          <a:lstStyle/>
          <a:p>
            <a:pPr algn="ctr"/>
            <a:r>
              <a:rPr lang="en-US" sz="4400" b="1" dirty="0" smtClean="0">
                <a:solidFill>
                  <a:schemeClr val="accent6">
                    <a:lumMod val="60000"/>
                    <a:lumOff val="40000"/>
                  </a:schemeClr>
                </a:solidFill>
              </a:rPr>
              <a:t>QISS Upper Physical Education Newsletter #14</a:t>
            </a:r>
            <a:endParaRPr lang="en-US" sz="4400" b="1" dirty="0">
              <a:solidFill>
                <a:schemeClr val="accent6">
                  <a:lumMod val="60000"/>
                  <a:lumOff val="40000"/>
                </a:schemeClr>
              </a:solidFill>
            </a:endParaRPr>
          </a:p>
        </p:txBody>
      </p:sp>
      <p:sp>
        <p:nvSpPr>
          <p:cNvPr id="4" name="Rectangle 3"/>
          <p:cNvSpPr/>
          <p:nvPr/>
        </p:nvSpPr>
        <p:spPr>
          <a:xfrm>
            <a:off x="5257800" y="1905000"/>
            <a:ext cx="3886200" cy="1015663"/>
          </a:xfrm>
          <a:prstGeom prst="rect">
            <a:avLst/>
          </a:prstGeom>
        </p:spPr>
        <p:txBody>
          <a:bodyPr wrap="square">
            <a:spAutoFit/>
          </a:bodyPr>
          <a:lstStyle/>
          <a:p>
            <a:pPr algn="ctr"/>
            <a:r>
              <a:rPr lang="en-US" sz="3200" b="1" dirty="0" smtClean="0">
                <a:solidFill>
                  <a:srgbClr val="00B0F0"/>
                </a:solidFill>
              </a:rPr>
              <a:t>Shot of the Week: </a:t>
            </a:r>
          </a:p>
          <a:p>
            <a:pPr algn="ctr"/>
            <a:r>
              <a:rPr lang="en-US" sz="2800" b="1" dirty="0" smtClean="0">
                <a:solidFill>
                  <a:srgbClr val="FA9500"/>
                </a:solidFill>
              </a:rPr>
              <a:t>Sharks!!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3505200"/>
            <a:ext cx="2819400" cy="2114550"/>
          </a:xfrm>
          <a:prstGeom prst="rect">
            <a:avLst/>
          </a:prstGeom>
        </p:spPr>
      </p:pic>
    </p:spTree>
    <p:extLst>
      <p:ext uri="{BB962C8B-B14F-4D97-AF65-F5344CB8AC3E}">
        <p14:creationId xmlns:p14="http://schemas.microsoft.com/office/powerpoint/2010/main" val="3047992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05000"/>
            <a:ext cx="7772400" cy="4953000"/>
          </a:xfrm>
        </p:spPr>
        <p:txBody>
          <a:bodyPr>
            <a:noAutofit/>
          </a:bodyPr>
          <a:lstStyle/>
          <a:p>
            <a:r>
              <a:rPr lang="en-US" sz="1600" u="sng" dirty="0" smtClean="0">
                <a:solidFill>
                  <a:srgbClr val="FF0000"/>
                </a:solidFill>
              </a:rPr>
              <a:t>Weekly Activities: 11/28/2016-12/02/2016</a:t>
            </a:r>
            <a:r>
              <a:rPr lang="en-US" sz="1400" dirty="0" smtClean="0">
                <a:solidFill>
                  <a:srgbClr val="2F2B20"/>
                </a:solidFill>
              </a:rPr>
              <a:t>	</a:t>
            </a:r>
            <a:r>
              <a:rPr lang="en-US" sz="1400" dirty="0" smtClean="0">
                <a:solidFill>
                  <a:srgbClr val="0070C0"/>
                </a:solidFill>
              </a:rPr>
              <a:t>		</a:t>
            </a:r>
            <a:br>
              <a:rPr lang="en-US" sz="1400" dirty="0" smtClean="0">
                <a:solidFill>
                  <a:srgbClr val="0070C0"/>
                </a:solidFill>
              </a:rPr>
            </a:br>
            <a:r>
              <a:rPr lang="en-US" sz="1400" dirty="0" smtClean="0">
                <a:solidFill>
                  <a:srgbClr val="0070C0"/>
                </a:solidFill>
              </a:rPr>
              <a:t>	</a:t>
            </a:r>
            <a:r>
              <a:rPr lang="en-US" sz="1400" dirty="0" smtClean="0">
                <a:solidFill>
                  <a:schemeClr val="tx1"/>
                </a:solidFill>
              </a:rPr>
              <a:t>Grade 7: Badminton		</a:t>
            </a:r>
            <a:br>
              <a:rPr lang="en-US" sz="1400" dirty="0" smtClean="0">
                <a:solidFill>
                  <a:schemeClr val="tx1"/>
                </a:solidFill>
              </a:rPr>
            </a:br>
            <a:r>
              <a:rPr lang="en-US" sz="1400" dirty="0" smtClean="0">
                <a:solidFill>
                  <a:schemeClr val="tx1"/>
                </a:solidFill>
              </a:rPr>
              <a:t>	Grade 8: </a:t>
            </a:r>
            <a:r>
              <a:rPr lang="en-US" sz="1400" dirty="0" smtClean="0">
                <a:solidFill>
                  <a:prstClr val="white"/>
                </a:solidFill>
              </a:rPr>
              <a:t>Badminton</a:t>
            </a:r>
            <a:r>
              <a:rPr lang="en-US" sz="1400" dirty="0" smtClean="0">
                <a:solidFill>
                  <a:schemeClr val="tx1"/>
                </a:solidFill>
              </a:rPr>
              <a:t>	</a:t>
            </a:r>
            <a:br>
              <a:rPr lang="en-US" sz="1400" dirty="0" smtClean="0">
                <a:solidFill>
                  <a:schemeClr val="tx1"/>
                </a:solidFill>
              </a:rPr>
            </a:br>
            <a:r>
              <a:rPr lang="en-US" sz="1400" dirty="0" smtClean="0">
                <a:solidFill>
                  <a:schemeClr val="tx1"/>
                </a:solidFill>
              </a:rPr>
              <a:t>	HS PE 1&amp;2: </a:t>
            </a:r>
            <a:r>
              <a:rPr lang="en-US" sz="1400" dirty="0" smtClean="0">
                <a:solidFill>
                  <a:prstClr val="white"/>
                </a:solidFill>
              </a:rPr>
              <a:t>Badminton/ Key Assignment</a:t>
            </a:r>
            <a:br>
              <a:rPr lang="en-US" sz="1400" dirty="0" smtClean="0">
                <a:solidFill>
                  <a:prstClr val="white"/>
                </a:solidFill>
              </a:rPr>
            </a:br>
            <a:r>
              <a:rPr lang="en-US" sz="1400" dirty="0" smtClean="0">
                <a:solidFill>
                  <a:srgbClr val="2F2B20"/>
                </a:solidFill>
              </a:rPr>
              <a:t/>
            </a:r>
            <a:br>
              <a:rPr lang="en-US" sz="1400" dirty="0" smtClean="0">
                <a:solidFill>
                  <a:srgbClr val="2F2B20"/>
                </a:solidFill>
              </a:rPr>
            </a:br>
            <a:r>
              <a:rPr lang="en-US" sz="1600" u="sng" dirty="0" smtClean="0">
                <a:solidFill>
                  <a:srgbClr val="FF0000"/>
                </a:solidFill>
              </a:rPr>
              <a:t>General News:</a:t>
            </a:r>
            <a:r>
              <a:rPr lang="en-US" sz="1400" u="sng" dirty="0" smtClean="0">
                <a:solidFill>
                  <a:srgbClr val="2F2B20"/>
                </a:solidFill>
              </a:rPr>
              <a:t/>
            </a:r>
            <a:br>
              <a:rPr lang="en-US" sz="1400" u="sng" dirty="0" smtClean="0">
                <a:solidFill>
                  <a:srgbClr val="2F2B20"/>
                </a:solidFill>
              </a:rPr>
            </a:br>
            <a:r>
              <a:rPr lang="en-US" sz="1400" dirty="0" smtClean="0">
                <a:solidFill>
                  <a:srgbClr val="2F2B20"/>
                </a:solidFill>
              </a:rPr>
              <a:t>	</a:t>
            </a:r>
            <a:r>
              <a:rPr lang="en-US" sz="1400" dirty="0" smtClean="0">
                <a:solidFill>
                  <a:schemeClr val="tx1"/>
                </a:solidFill>
              </a:rPr>
              <a:t>1. NO ASAP this Week!!</a:t>
            </a:r>
            <a:br>
              <a:rPr lang="en-US" sz="1400" dirty="0" smtClean="0">
                <a:solidFill>
                  <a:schemeClr val="tx1"/>
                </a:solidFill>
              </a:rPr>
            </a:br>
            <a:r>
              <a:rPr lang="en-US" sz="1400" dirty="0" smtClean="0">
                <a:solidFill>
                  <a:schemeClr val="tx1"/>
                </a:solidFill>
              </a:rPr>
              <a:t>	2. Varsity Basketball Game !</a:t>
            </a:r>
            <a:br>
              <a:rPr lang="en-US" sz="1400" dirty="0" smtClean="0">
                <a:solidFill>
                  <a:schemeClr val="tx1"/>
                </a:solidFill>
              </a:rPr>
            </a:br>
            <a:r>
              <a:rPr lang="en-US" sz="1400" dirty="0" smtClean="0">
                <a:solidFill>
                  <a:schemeClr val="tx1"/>
                </a:solidFill>
              </a:rPr>
              <a:t>	3. Key Assignment in a few weeks!</a:t>
            </a:r>
            <a:br>
              <a:rPr lang="en-US" sz="1400" dirty="0" smtClean="0">
                <a:solidFill>
                  <a:schemeClr val="tx1"/>
                </a:solidFill>
              </a:rPr>
            </a:br>
            <a:r>
              <a:rPr lang="en-US" sz="1400" dirty="0" smtClean="0">
                <a:solidFill>
                  <a:schemeClr val="tx1"/>
                </a:solidFill>
              </a:rPr>
              <a:t>	4. SAT Saturday!</a:t>
            </a:r>
            <a:br>
              <a:rPr lang="en-US" sz="1400" dirty="0" smtClean="0">
                <a:solidFill>
                  <a:schemeClr val="tx1"/>
                </a:solidFill>
              </a:rPr>
            </a:br>
            <a:r>
              <a:rPr lang="en-US" sz="1400" dirty="0" smtClean="0">
                <a:solidFill>
                  <a:schemeClr val="tx1"/>
                </a:solidFill>
              </a:rPr>
              <a:t>	5. Winter Gala on December 10</a:t>
            </a:r>
            <a:r>
              <a:rPr lang="en-US" sz="1400" baseline="30000" dirty="0" smtClean="0">
                <a:solidFill>
                  <a:schemeClr val="tx1"/>
                </a:solidFill>
              </a:rPr>
              <a:t>th</a:t>
            </a:r>
            <a:r>
              <a:rPr lang="en-US" sz="1400" dirty="0" smtClean="0">
                <a:solidFill>
                  <a:schemeClr val="tx1"/>
                </a:solidFill>
              </a:rPr>
              <a:t>!</a:t>
            </a:r>
            <a:r>
              <a:rPr lang="en-US" sz="1400" dirty="0" smtClean="0">
                <a:solidFill>
                  <a:srgbClr val="2F2B20"/>
                </a:solidFill>
              </a:rPr>
              <a:t/>
            </a:r>
            <a:br>
              <a:rPr lang="en-US" sz="1400" dirty="0" smtClean="0">
                <a:solidFill>
                  <a:srgbClr val="2F2B20"/>
                </a:solidFill>
              </a:rPr>
            </a:br>
            <a:r>
              <a:rPr lang="en-US" sz="1400" dirty="0" smtClean="0">
                <a:solidFill>
                  <a:srgbClr val="2F2B20"/>
                </a:solidFill>
              </a:rPr>
              <a:t/>
            </a:r>
            <a:br>
              <a:rPr lang="en-US" sz="1400" dirty="0" smtClean="0">
                <a:solidFill>
                  <a:srgbClr val="2F2B20"/>
                </a:solidFill>
              </a:rPr>
            </a:br>
            <a:r>
              <a:rPr lang="en-US" sz="1600" u="sng" dirty="0" smtClean="0">
                <a:solidFill>
                  <a:srgbClr val="FF0000"/>
                </a:solidFill>
              </a:rPr>
              <a:t>Things to bring:</a:t>
            </a:r>
            <a:r>
              <a:rPr lang="en-US" sz="1400" u="sng" dirty="0" smtClean="0">
                <a:solidFill>
                  <a:srgbClr val="2F2B20"/>
                </a:solidFill>
              </a:rPr>
              <a:t/>
            </a:r>
            <a:br>
              <a:rPr lang="en-US" sz="1400" u="sng" dirty="0" smtClean="0">
                <a:solidFill>
                  <a:srgbClr val="2F2B20"/>
                </a:solidFill>
              </a:rPr>
            </a:br>
            <a:r>
              <a:rPr lang="en-US" sz="1400" dirty="0" smtClean="0">
                <a:solidFill>
                  <a:prstClr val="black"/>
                </a:solidFill>
              </a:rPr>
              <a:t>	</a:t>
            </a:r>
            <a:r>
              <a:rPr lang="en-US" sz="1400" dirty="0" smtClean="0">
                <a:solidFill>
                  <a:schemeClr val="tx1"/>
                </a:solidFill>
              </a:rPr>
              <a:t>1. Comfortable PE Attire: Shoes, </a:t>
            </a:r>
            <a:br>
              <a:rPr lang="en-US" sz="1400" dirty="0" smtClean="0">
                <a:solidFill>
                  <a:schemeClr val="tx1"/>
                </a:solidFill>
              </a:rPr>
            </a:br>
            <a:r>
              <a:rPr lang="en-US" sz="1400" dirty="0" smtClean="0">
                <a:solidFill>
                  <a:schemeClr val="tx1"/>
                </a:solidFill>
              </a:rPr>
              <a:t>	    shorts/Pants, T-shirt/Long sleeve 	</a:t>
            </a:r>
            <a:br>
              <a:rPr lang="en-US" sz="1400" dirty="0" smtClean="0">
                <a:solidFill>
                  <a:schemeClr val="tx1"/>
                </a:solidFill>
              </a:rPr>
            </a:br>
            <a:r>
              <a:rPr lang="en-US" sz="1400" dirty="0" smtClean="0">
                <a:solidFill>
                  <a:schemeClr val="tx1"/>
                </a:solidFill>
              </a:rPr>
              <a:t>	    shirt</a:t>
            </a:r>
            <a:br>
              <a:rPr lang="en-US" sz="1400" dirty="0" smtClean="0">
                <a:solidFill>
                  <a:schemeClr val="tx1"/>
                </a:solidFill>
              </a:rPr>
            </a:br>
            <a:r>
              <a:rPr lang="en-US" sz="1400" dirty="0" smtClean="0">
                <a:solidFill>
                  <a:schemeClr val="tx1"/>
                </a:solidFill>
              </a:rPr>
              <a:t>	2. Bring a change of clothes to each  </a:t>
            </a:r>
            <a:br>
              <a:rPr lang="en-US" sz="1400" dirty="0" smtClean="0">
                <a:solidFill>
                  <a:schemeClr val="tx1"/>
                </a:solidFill>
              </a:rPr>
            </a:br>
            <a:r>
              <a:rPr lang="en-US" sz="1400" dirty="0" smtClean="0">
                <a:solidFill>
                  <a:schemeClr val="tx1"/>
                </a:solidFill>
              </a:rPr>
              <a:t>	    class to earn full points</a:t>
            </a:r>
            <a:br>
              <a:rPr lang="en-US" sz="1400" dirty="0" smtClean="0">
                <a:solidFill>
                  <a:schemeClr val="tx1"/>
                </a:solidFill>
              </a:rPr>
            </a:br>
            <a:r>
              <a:rPr lang="en-US" sz="1400" dirty="0" smtClean="0">
                <a:solidFill>
                  <a:schemeClr val="tx1"/>
                </a:solidFill>
              </a:rPr>
              <a:t>	3. Homework Assignments turned in on  time please!</a:t>
            </a:r>
            <a:endParaRPr lang="en-US" sz="6000" dirty="0">
              <a:solidFill>
                <a:schemeClr val="tx1"/>
              </a:solidFill>
            </a:endParaRPr>
          </a:p>
        </p:txBody>
      </p:sp>
      <p:sp>
        <p:nvSpPr>
          <p:cNvPr id="3" name="Subtitle 2"/>
          <p:cNvSpPr>
            <a:spLocks noGrp="1"/>
          </p:cNvSpPr>
          <p:nvPr>
            <p:ph type="subTitle" idx="1"/>
          </p:nvPr>
        </p:nvSpPr>
        <p:spPr>
          <a:xfrm>
            <a:off x="533400" y="228600"/>
            <a:ext cx="8458200" cy="1508760"/>
          </a:xfrm>
        </p:spPr>
        <p:txBody>
          <a:bodyPr>
            <a:normAutofit/>
          </a:bodyPr>
          <a:lstStyle/>
          <a:p>
            <a:pPr algn="ctr"/>
            <a:r>
              <a:rPr lang="en-US" sz="4400" b="1" dirty="0" smtClean="0">
                <a:solidFill>
                  <a:schemeClr val="accent6">
                    <a:lumMod val="60000"/>
                    <a:lumOff val="40000"/>
                  </a:schemeClr>
                </a:solidFill>
              </a:rPr>
              <a:t>QISS Upper Physical Education Newsletter #15</a:t>
            </a:r>
            <a:endParaRPr lang="en-US" sz="4400" b="1" dirty="0">
              <a:solidFill>
                <a:schemeClr val="accent6">
                  <a:lumMod val="60000"/>
                  <a:lumOff val="40000"/>
                </a:schemeClr>
              </a:solidFill>
            </a:endParaRPr>
          </a:p>
        </p:txBody>
      </p:sp>
      <p:sp>
        <p:nvSpPr>
          <p:cNvPr id="4" name="Rectangle 3"/>
          <p:cNvSpPr/>
          <p:nvPr/>
        </p:nvSpPr>
        <p:spPr>
          <a:xfrm>
            <a:off x="5257800" y="1905000"/>
            <a:ext cx="3886200" cy="1015663"/>
          </a:xfrm>
          <a:prstGeom prst="rect">
            <a:avLst/>
          </a:prstGeom>
        </p:spPr>
        <p:txBody>
          <a:bodyPr wrap="square">
            <a:spAutoFit/>
          </a:bodyPr>
          <a:lstStyle/>
          <a:p>
            <a:pPr algn="ctr"/>
            <a:r>
              <a:rPr lang="en-US" sz="3200" b="1" dirty="0" smtClean="0">
                <a:solidFill>
                  <a:srgbClr val="00B0F0"/>
                </a:solidFill>
              </a:rPr>
              <a:t>Shot of the Week: </a:t>
            </a:r>
          </a:p>
          <a:p>
            <a:pPr algn="ctr"/>
            <a:r>
              <a:rPr lang="en-US" sz="2800" b="1" dirty="0" smtClean="0">
                <a:solidFill>
                  <a:srgbClr val="FA9500"/>
                </a:solidFill>
              </a:rPr>
              <a:t>  Spirit Wear!!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0043" y="2920663"/>
            <a:ext cx="3541713" cy="204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532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05000"/>
            <a:ext cx="7772400" cy="4953000"/>
          </a:xfrm>
        </p:spPr>
        <p:txBody>
          <a:bodyPr>
            <a:noAutofit/>
          </a:bodyPr>
          <a:lstStyle/>
          <a:p>
            <a:r>
              <a:rPr lang="en-US" sz="1600" u="sng" dirty="0" smtClean="0">
                <a:solidFill>
                  <a:srgbClr val="FF0000"/>
                </a:solidFill>
              </a:rPr>
              <a:t>Weekly Activities: 12/05/2016-12/09/2016</a:t>
            </a:r>
            <a:r>
              <a:rPr lang="en-US" sz="1400" dirty="0" smtClean="0">
                <a:solidFill>
                  <a:srgbClr val="2F2B20"/>
                </a:solidFill>
              </a:rPr>
              <a:t>	</a:t>
            </a:r>
            <a:r>
              <a:rPr lang="en-US" sz="1400" dirty="0" smtClean="0">
                <a:solidFill>
                  <a:srgbClr val="0070C0"/>
                </a:solidFill>
              </a:rPr>
              <a:t>		</a:t>
            </a:r>
            <a:br>
              <a:rPr lang="en-US" sz="1400" dirty="0" smtClean="0">
                <a:solidFill>
                  <a:srgbClr val="0070C0"/>
                </a:solidFill>
              </a:rPr>
            </a:br>
            <a:r>
              <a:rPr lang="en-US" sz="1400" dirty="0" smtClean="0">
                <a:solidFill>
                  <a:srgbClr val="0070C0"/>
                </a:solidFill>
              </a:rPr>
              <a:t>	</a:t>
            </a:r>
            <a:r>
              <a:rPr lang="en-US" sz="1400" dirty="0" smtClean="0">
                <a:solidFill>
                  <a:schemeClr val="tx1"/>
                </a:solidFill>
              </a:rPr>
              <a:t>Grade 7: Lacrosse		</a:t>
            </a:r>
            <a:br>
              <a:rPr lang="en-US" sz="1400" dirty="0" smtClean="0">
                <a:solidFill>
                  <a:schemeClr val="tx1"/>
                </a:solidFill>
              </a:rPr>
            </a:br>
            <a:r>
              <a:rPr lang="en-US" sz="1400" dirty="0" smtClean="0">
                <a:solidFill>
                  <a:schemeClr val="tx1"/>
                </a:solidFill>
              </a:rPr>
              <a:t>	Grade 8: </a:t>
            </a:r>
            <a:r>
              <a:rPr lang="en-US" sz="1400" dirty="0" smtClean="0">
                <a:solidFill>
                  <a:prstClr val="white"/>
                </a:solidFill>
              </a:rPr>
              <a:t>Lacrosse</a:t>
            </a:r>
            <a:r>
              <a:rPr lang="en-US" sz="1400" dirty="0" smtClean="0">
                <a:solidFill>
                  <a:schemeClr val="tx1"/>
                </a:solidFill>
              </a:rPr>
              <a:t/>
            </a:r>
            <a:br>
              <a:rPr lang="en-US" sz="1400" dirty="0" smtClean="0">
                <a:solidFill>
                  <a:schemeClr val="tx1"/>
                </a:solidFill>
              </a:rPr>
            </a:br>
            <a:r>
              <a:rPr lang="en-US" sz="1400" dirty="0" smtClean="0">
                <a:solidFill>
                  <a:schemeClr val="tx1"/>
                </a:solidFill>
              </a:rPr>
              <a:t>	HS PE 1&amp;2: </a:t>
            </a:r>
            <a:r>
              <a:rPr lang="en-US" sz="1400" dirty="0" smtClean="0">
                <a:solidFill>
                  <a:prstClr val="white"/>
                </a:solidFill>
              </a:rPr>
              <a:t>Key Assignment</a:t>
            </a:r>
            <a:br>
              <a:rPr lang="en-US" sz="1400" dirty="0" smtClean="0">
                <a:solidFill>
                  <a:prstClr val="white"/>
                </a:solidFill>
              </a:rPr>
            </a:br>
            <a:r>
              <a:rPr lang="en-US" sz="1400" dirty="0" smtClean="0">
                <a:solidFill>
                  <a:srgbClr val="2F2B20"/>
                </a:solidFill>
              </a:rPr>
              <a:t/>
            </a:r>
            <a:br>
              <a:rPr lang="en-US" sz="1400" dirty="0" smtClean="0">
                <a:solidFill>
                  <a:srgbClr val="2F2B20"/>
                </a:solidFill>
              </a:rPr>
            </a:br>
            <a:r>
              <a:rPr lang="en-US" sz="1600" u="sng" dirty="0" smtClean="0">
                <a:solidFill>
                  <a:srgbClr val="FF0000"/>
                </a:solidFill>
              </a:rPr>
              <a:t>General News:</a:t>
            </a:r>
            <a:r>
              <a:rPr lang="en-US" sz="1400" u="sng" dirty="0" smtClean="0">
                <a:solidFill>
                  <a:srgbClr val="2F2B20"/>
                </a:solidFill>
              </a:rPr>
              <a:t/>
            </a:r>
            <a:br>
              <a:rPr lang="en-US" sz="1400" u="sng" dirty="0" smtClean="0">
                <a:solidFill>
                  <a:srgbClr val="2F2B20"/>
                </a:solidFill>
              </a:rPr>
            </a:br>
            <a:r>
              <a:rPr lang="en-US" sz="1400" dirty="0" smtClean="0">
                <a:solidFill>
                  <a:srgbClr val="2F2B20"/>
                </a:solidFill>
              </a:rPr>
              <a:t>	</a:t>
            </a:r>
            <a:r>
              <a:rPr lang="en-US" sz="1400" dirty="0" smtClean="0">
                <a:solidFill>
                  <a:schemeClr val="tx1"/>
                </a:solidFill>
              </a:rPr>
              <a:t>1. NO ASAP this Week!!</a:t>
            </a:r>
            <a:br>
              <a:rPr lang="en-US" sz="1400" dirty="0" smtClean="0">
                <a:solidFill>
                  <a:schemeClr val="tx1"/>
                </a:solidFill>
              </a:rPr>
            </a:br>
            <a:r>
              <a:rPr lang="en-US" sz="1400" dirty="0" smtClean="0">
                <a:solidFill>
                  <a:schemeClr val="tx1"/>
                </a:solidFill>
              </a:rPr>
              <a:t>	2. Varsity Basketball Game this Friday!</a:t>
            </a:r>
            <a:br>
              <a:rPr lang="en-US" sz="1400" dirty="0" smtClean="0">
                <a:solidFill>
                  <a:schemeClr val="tx1"/>
                </a:solidFill>
              </a:rPr>
            </a:br>
            <a:r>
              <a:rPr lang="en-US" sz="1400" dirty="0" smtClean="0">
                <a:solidFill>
                  <a:schemeClr val="tx1"/>
                </a:solidFill>
              </a:rPr>
              <a:t>	3. Key Assignment next week!</a:t>
            </a:r>
            <a:br>
              <a:rPr lang="en-US" sz="1400" dirty="0" smtClean="0">
                <a:solidFill>
                  <a:schemeClr val="tx1"/>
                </a:solidFill>
              </a:rPr>
            </a:br>
            <a:r>
              <a:rPr lang="en-US" sz="1400" dirty="0" smtClean="0">
                <a:solidFill>
                  <a:schemeClr val="tx1"/>
                </a:solidFill>
              </a:rPr>
              <a:t>	4. Vacation in 2 weeks!</a:t>
            </a:r>
            <a:br>
              <a:rPr lang="en-US" sz="1400" dirty="0" smtClean="0">
                <a:solidFill>
                  <a:schemeClr val="tx1"/>
                </a:solidFill>
              </a:rPr>
            </a:br>
            <a:r>
              <a:rPr lang="en-US" sz="1400" dirty="0" smtClean="0">
                <a:solidFill>
                  <a:schemeClr val="tx1"/>
                </a:solidFill>
              </a:rPr>
              <a:t>	5. Winter Gala on December 10</a:t>
            </a:r>
            <a:r>
              <a:rPr lang="en-US" sz="1400" baseline="30000" dirty="0" smtClean="0">
                <a:solidFill>
                  <a:schemeClr val="tx1"/>
                </a:solidFill>
              </a:rPr>
              <a:t>th</a:t>
            </a:r>
            <a:r>
              <a:rPr lang="en-US" sz="1400" dirty="0" smtClean="0">
                <a:solidFill>
                  <a:schemeClr val="tx1"/>
                </a:solidFill>
              </a:rPr>
              <a:t>!</a:t>
            </a:r>
            <a:r>
              <a:rPr lang="en-US" sz="1400" dirty="0" smtClean="0">
                <a:solidFill>
                  <a:srgbClr val="2F2B20"/>
                </a:solidFill>
              </a:rPr>
              <a:t/>
            </a:r>
            <a:br>
              <a:rPr lang="en-US" sz="1400" dirty="0" smtClean="0">
                <a:solidFill>
                  <a:srgbClr val="2F2B20"/>
                </a:solidFill>
              </a:rPr>
            </a:br>
            <a:r>
              <a:rPr lang="en-US" sz="1400" dirty="0" smtClean="0">
                <a:solidFill>
                  <a:srgbClr val="2F2B20"/>
                </a:solidFill>
              </a:rPr>
              <a:t/>
            </a:r>
            <a:br>
              <a:rPr lang="en-US" sz="1400" dirty="0" smtClean="0">
                <a:solidFill>
                  <a:srgbClr val="2F2B20"/>
                </a:solidFill>
              </a:rPr>
            </a:br>
            <a:r>
              <a:rPr lang="en-US" sz="1600" u="sng" dirty="0" smtClean="0">
                <a:solidFill>
                  <a:srgbClr val="FF0000"/>
                </a:solidFill>
              </a:rPr>
              <a:t>Things to bring:</a:t>
            </a:r>
            <a:r>
              <a:rPr lang="en-US" sz="1400" u="sng" dirty="0" smtClean="0">
                <a:solidFill>
                  <a:srgbClr val="2F2B20"/>
                </a:solidFill>
              </a:rPr>
              <a:t/>
            </a:r>
            <a:br>
              <a:rPr lang="en-US" sz="1400" u="sng" dirty="0" smtClean="0">
                <a:solidFill>
                  <a:srgbClr val="2F2B20"/>
                </a:solidFill>
              </a:rPr>
            </a:br>
            <a:r>
              <a:rPr lang="en-US" sz="1400" dirty="0" smtClean="0">
                <a:solidFill>
                  <a:prstClr val="black"/>
                </a:solidFill>
              </a:rPr>
              <a:t>	</a:t>
            </a:r>
            <a:r>
              <a:rPr lang="en-US" sz="1400" dirty="0" smtClean="0">
                <a:solidFill>
                  <a:schemeClr val="tx1"/>
                </a:solidFill>
              </a:rPr>
              <a:t>1. Comfortable PE Attire: Shoes, </a:t>
            </a:r>
            <a:br>
              <a:rPr lang="en-US" sz="1400" dirty="0" smtClean="0">
                <a:solidFill>
                  <a:schemeClr val="tx1"/>
                </a:solidFill>
              </a:rPr>
            </a:br>
            <a:r>
              <a:rPr lang="en-US" sz="1400" dirty="0" smtClean="0">
                <a:solidFill>
                  <a:schemeClr val="tx1"/>
                </a:solidFill>
              </a:rPr>
              <a:t>	    shorts/Pants, T-shirt/Long sleeve 	</a:t>
            </a:r>
            <a:br>
              <a:rPr lang="en-US" sz="1400" dirty="0" smtClean="0">
                <a:solidFill>
                  <a:schemeClr val="tx1"/>
                </a:solidFill>
              </a:rPr>
            </a:br>
            <a:r>
              <a:rPr lang="en-US" sz="1400" dirty="0" smtClean="0">
                <a:solidFill>
                  <a:schemeClr val="tx1"/>
                </a:solidFill>
              </a:rPr>
              <a:t>	    shirt</a:t>
            </a:r>
            <a:br>
              <a:rPr lang="en-US" sz="1400" dirty="0" smtClean="0">
                <a:solidFill>
                  <a:schemeClr val="tx1"/>
                </a:solidFill>
              </a:rPr>
            </a:br>
            <a:r>
              <a:rPr lang="en-US" sz="1400" dirty="0" smtClean="0">
                <a:solidFill>
                  <a:schemeClr val="tx1"/>
                </a:solidFill>
              </a:rPr>
              <a:t>	2. Bring a change of clothes to each  </a:t>
            </a:r>
            <a:br>
              <a:rPr lang="en-US" sz="1400" dirty="0" smtClean="0">
                <a:solidFill>
                  <a:schemeClr val="tx1"/>
                </a:solidFill>
              </a:rPr>
            </a:br>
            <a:r>
              <a:rPr lang="en-US" sz="1400" dirty="0" smtClean="0">
                <a:solidFill>
                  <a:schemeClr val="tx1"/>
                </a:solidFill>
              </a:rPr>
              <a:t>	    class to earn full points</a:t>
            </a:r>
            <a:br>
              <a:rPr lang="en-US" sz="1400" dirty="0" smtClean="0">
                <a:solidFill>
                  <a:schemeClr val="tx1"/>
                </a:solidFill>
              </a:rPr>
            </a:br>
            <a:r>
              <a:rPr lang="en-US" sz="1400" dirty="0" smtClean="0">
                <a:solidFill>
                  <a:schemeClr val="tx1"/>
                </a:solidFill>
              </a:rPr>
              <a:t>	3. Homework Assignments turned in on  </a:t>
            </a:r>
            <a:br>
              <a:rPr lang="en-US" sz="1400" dirty="0" smtClean="0">
                <a:solidFill>
                  <a:schemeClr val="tx1"/>
                </a:solidFill>
              </a:rPr>
            </a:br>
            <a:r>
              <a:rPr lang="en-US" sz="1400" dirty="0">
                <a:solidFill>
                  <a:schemeClr val="tx1"/>
                </a:solidFill>
              </a:rPr>
              <a:t>	</a:t>
            </a:r>
            <a:r>
              <a:rPr lang="en-US" sz="1400" dirty="0" smtClean="0">
                <a:solidFill>
                  <a:schemeClr val="tx1"/>
                </a:solidFill>
              </a:rPr>
              <a:t>	time please!</a:t>
            </a:r>
            <a:endParaRPr lang="en-US" sz="6000" dirty="0">
              <a:solidFill>
                <a:schemeClr val="tx1"/>
              </a:solidFill>
            </a:endParaRPr>
          </a:p>
        </p:txBody>
      </p:sp>
      <p:sp>
        <p:nvSpPr>
          <p:cNvPr id="3" name="Subtitle 2"/>
          <p:cNvSpPr>
            <a:spLocks noGrp="1"/>
          </p:cNvSpPr>
          <p:nvPr>
            <p:ph type="subTitle" idx="1"/>
          </p:nvPr>
        </p:nvSpPr>
        <p:spPr>
          <a:xfrm>
            <a:off x="533400" y="228600"/>
            <a:ext cx="8458200" cy="1508760"/>
          </a:xfrm>
        </p:spPr>
        <p:txBody>
          <a:bodyPr>
            <a:normAutofit/>
          </a:bodyPr>
          <a:lstStyle/>
          <a:p>
            <a:pPr algn="ctr"/>
            <a:r>
              <a:rPr lang="en-US" sz="4400" b="1" dirty="0" smtClean="0">
                <a:solidFill>
                  <a:schemeClr val="accent6">
                    <a:lumMod val="60000"/>
                    <a:lumOff val="40000"/>
                  </a:schemeClr>
                </a:solidFill>
              </a:rPr>
              <a:t>QISS Upper Physical Education Newsletter #16</a:t>
            </a:r>
            <a:endParaRPr lang="en-US" sz="4400" b="1" dirty="0">
              <a:solidFill>
                <a:schemeClr val="accent6">
                  <a:lumMod val="60000"/>
                  <a:lumOff val="40000"/>
                </a:schemeClr>
              </a:solidFill>
            </a:endParaRPr>
          </a:p>
        </p:txBody>
      </p:sp>
      <p:sp>
        <p:nvSpPr>
          <p:cNvPr id="4" name="Rectangle 3"/>
          <p:cNvSpPr/>
          <p:nvPr/>
        </p:nvSpPr>
        <p:spPr>
          <a:xfrm>
            <a:off x="5257800" y="1905000"/>
            <a:ext cx="3886200" cy="1015663"/>
          </a:xfrm>
          <a:prstGeom prst="rect">
            <a:avLst/>
          </a:prstGeom>
        </p:spPr>
        <p:txBody>
          <a:bodyPr wrap="square">
            <a:spAutoFit/>
          </a:bodyPr>
          <a:lstStyle/>
          <a:p>
            <a:pPr algn="ctr"/>
            <a:r>
              <a:rPr lang="en-US" sz="3200" b="1" dirty="0" smtClean="0">
                <a:solidFill>
                  <a:srgbClr val="00B0F0"/>
                </a:solidFill>
              </a:rPr>
              <a:t>Shot of the Week: </a:t>
            </a:r>
          </a:p>
          <a:p>
            <a:pPr algn="ctr"/>
            <a:r>
              <a:rPr lang="en-US" sz="2800" b="1" dirty="0" smtClean="0">
                <a:solidFill>
                  <a:srgbClr val="FA9500"/>
                </a:solidFill>
              </a:rPr>
              <a:t>  Sport Cards!!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2125" y="2920663"/>
            <a:ext cx="2736075" cy="3870222"/>
          </a:xfrm>
          <a:prstGeom prst="rect">
            <a:avLst/>
          </a:prstGeom>
        </p:spPr>
      </p:pic>
    </p:spTree>
    <p:extLst>
      <p:ext uri="{BB962C8B-B14F-4D97-AF65-F5344CB8AC3E}">
        <p14:creationId xmlns:p14="http://schemas.microsoft.com/office/powerpoint/2010/main" val="3982161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05000"/>
            <a:ext cx="7772400" cy="4953000"/>
          </a:xfrm>
        </p:spPr>
        <p:txBody>
          <a:bodyPr>
            <a:noAutofit/>
          </a:bodyPr>
          <a:lstStyle/>
          <a:p>
            <a:r>
              <a:rPr lang="en-US" sz="1600" u="sng" dirty="0" smtClean="0">
                <a:solidFill>
                  <a:srgbClr val="FF0000"/>
                </a:solidFill>
              </a:rPr>
              <a:t>Weekly Activities: 12/12/2016-12/16/2016</a:t>
            </a:r>
            <a:r>
              <a:rPr lang="en-US" sz="1400" dirty="0" smtClean="0">
                <a:solidFill>
                  <a:srgbClr val="2F2B20"/>
                </a:solidFill>
              </a:rPr>
              <a:t>	</a:t>
            </a:r>
            <a:r>
              <a:rPr lang="en-US" sz="1400" dirty="0" smtClean="0">
                <a:solidFill>
                  <a:srgbClr val="0070C0"/>
                </a:solidFill>
              </a:rPr>
              <a:t>		</a:t>
            </a:r>
            <a:br>
              <a:rPr lang="en-US" sz="1400" dirty="0" smtClean="0">
                <a:solidFill>
                  <a:srgbClr val="0070C0"/>
                </a:solidFill>
              </a:rPr>
            </a:br>
            <a:r>
              <a:rPr lang="en-US" sz="1400" dirty="0" smtClean="0">
                <a:solidFill>
                  <a:srgbClr val="0070C0"/>
                </a:solidFill>
              </a:rPr>
              <a:t>	</a:t>
            </a:r>
            <a:r>
              <a:rPr lang="en-US" sz="1400" dirty="0" smtClean="0">
                <a:solidFill>
                  <a:schemeClr val="tx1"/>
                </a:solidFill>
              </a:rPr>
              <a:t>Grade 7: Lacrosse		</a:t>
            </a:r>
            <a:br>
              <a:rPr lang="en-US" sz="1400" dirty="0" smtClean="0">
                <a:solidFill>
                  <a:schemeClr val="tx1"/>
                </a:solidFill>
              </a:rPr>
            </a:br>
            <a:r>
              <a:rPr lang="en-US" sz="1400" dirty="0" smtClean="0">
                <a:solidFill>
                  <a:schemeClr val="tx1"/>
                </a:solidFill>
              </a:rPr>
              <a:t>	Grade 8: </a:t>
            </a:r>
            <a:r>
              <a:rPr lang="en-US" sz="1400" dirty="0" smtClean="0">
                <a:solidFill>
                  <a:prstClr val="white"/>
                </a:solidFill>
              </a:rPr>
              <a:t>Lacrosse</a:t>
            </a:r>
            <a:r>
              <a:rPr lang="en-US" sz="1400" dirty="0" smtClean="0">
                <a:solidFill>
                  <a:schemeClr val="tx1"/>
                </a:solidFill>
              </a:rPr>
              <a:t/>
            </a:r>
            <a:br>
              <a:rPr lang="en-US" sz="1400" dirty="0" smtClean="0">
                <a:solidFill>
                  <a:schemeClr val="tx1"/>
                </a:solidFill>
              </a:rPr>
            </a:br>
            <a:r>
              <a:rPr lang="en-US" sz="1400" dirty="0" smtClean="0">
                <a:solidFill>
                  <a:schemeClr val="tx1"/>
                </a:solidFill>
              </a:rPr>
              <a:t>	HS PE 1&amp;2: </a:t>
            </a:r>
            <a:r>
              <a:rPr lang="en-US" sz="1400" dirty="0" smtClean="0">
                <a:solidFill>
                  <a:prstClr val="white"/>
                </a:solidFill>
              </a:rPr>
              <a:t>Key Assignment</a:t>
            </a:r>
            <a:br>
              <a:rPr lang="en-US" sz="1400" dirty="0" smtClean="0">
                <a:solidFill>
                  <a:prstClr val="white"/>
                </a:solidFill>
              </a:rPr>
            </a:br>
            <a:r>
              <a:rPr lang="en-US" sz="1400" dirty="0" smtClean="0">
                <a:solidFill>
                  <a:srgbClr val="2F2B20"/>
                </a:solidFill>
              </a:rPr>
              <a:t/>
            </a:r>
            <a:br>
              <a:rPr lang="en-US" sz="1400" dirty="0" smtClean="0">
                <a:solidFill>
                  <a:srgbClr val="2F2B20"/>
                </a:solidFill>
              </a:rPr>
            </a:br>
            <a:r>
              <a:rPr lang="en-US" sz="1600" u="sng" dirty="0" smtClean="0">
                <a:solidFill>
                  <a:srgbClr val="FF0000"/>
                </a:solidFill>
              </a:rPr>
              <a:t>General News:</a:t>
            </a:r>
            <a:r>
              <a:rPr lang="en-US" sz="1400" u="sng" dirty="0" smtClean="0">
                <a:solidFill>
                  <a:srgbClr val="2F2B20"/>
                </a:solidFill>
              </a:rPr>
              <a:t/>
            </a:r>
            <a:br>
              <a:rPr lang="en-US" sz="1400" u="sng" dirty="0" smtClean="0">
                <a:solidFill>
                  <a:srgbClr val="2F2B20"/>
                </a:solidFill>
              </a:rPr>
            </a:br>
            <a:r>
              <a:rPr lang="en-US" sz="1400" dirty="0" smtClean="0">
                <a:solidFill>
                  <a:srgbClr val="2F2B20"/>
                </a:solidFill>
              </a:rPr>
              <a:t>	</a:t>
            </a:r>
            <a:r>
              <a:rPr lang="en-US" sz="1400" dirty="0" smtClean="0">
                <a:solidFill>
                  <a:schemeClr val="tx1"/>
                </a:solidFill>
              </a:rPr>
              <a:t>1. NO ASAP this Week!!</a:t>
            </a:r>
            <a:br>
              <a:rPr lang="en-US" sz="1400" dirty="0" smtClean="0">
                <a:solidFill>
                  <a:schemeClr val="tx1"/>
                </a:solidFill>
              </a:rPr>
            </a:br>
            <a:r>
              <a:rPr lang="en-US" sz="1400" dirty="0" smtClean="0">
                <a:solidFill>
                  <a:schemeClr val="tx1"/>
                </a:solidFill>
              </a:rPr>
              <a:t>	2. Varsity Basketball Game this Thursday vs ISQ!</a:t>
            </a:r>
            <a:br>
              <a:rPr lang="en-US" sz="1400" dirty="0" smtClean="0">
                <a:solidFill>
                  <a:schemeClr val="tx1"/>
                </a:solidFill>
              </a:rPr>
            </a:br>
            <a:r>
              <a:rPr lang="en-US" sz="1400" dirty="0" smtClean="0">
                <a:solidFill>
                  <a:schemeClr val="tx1"/>
                </a:solidFill>
              </a:rPr>
              <a:t>	3. Key Assignment Friday!</a:t>
            </a:r>
            <a:br>
              <a:rPr lang="en-US" sz="1400" dirty="0" smtClean="0">
                <a:solidFill>
                  <a:schemeClr val="tx1"/>
                </a:solidFill>
              </a:rPr>
            </a:br>
            <a:r>
              <a:rPr lang="en-US" sz="1400" dirty="0" smtClean="0">
                <a:solidFill>
                  <a:schemeClr val="tx1"/>
                </a:solidFill>
              </a:rPr>
              <a:t>	4. Merry Christmas!</a:t>
            </a:r>
            <a:br>
              <a:rPr lang="en-US" sz="1400" dirty="0" smtClean="0">
                <a:solidFill>
                  <a:schemeClr val="tx1"/>
                </a:solidFill>
              </a:rPr>
            </a:br>
            <a:r>
              <a:rPr lang="en-US" sz="1400" dirty="0" smtClean="0">
                <a:solidFill>
                  <a:schemeClr val="tx1"/>
                </a:solidFill>
              </a:rPr>
              <a:t>	5. See yeah Next Year!</a:t>
            </a:r>
            <a:r>
              <a:rPr lang="en-US" sz="1400" dirty="0" smtClean="0">
                <a:solidFill>
                  <a:srgbClr val="2F2B20"/>
                </a:solidFill>
              </a:rPr>
              <a:t/>
            </a:r>
            <a:br>
              <a:rPr lang="en-US" sz="1400" dirty="0" smtClean="0">
                <a:solidFill>
                  <a:srgbClr val="2F2B20"/>
                </a:solidFill>
              </a:rPr>
            </a:br>
            <a:r>
              <a:rPr lang="en-US" sz="1400" dirty="0" smtClean="0">
                <a:solidFill>
                  <a:srgbClr val="2F2B20"/>
                </a:solidFill>
              </a:rPr>
              <a:t/>
            </a:r>
            <a:br>
              <a:rPr lang="en-US" sz="1400" dirty="0" smtClean="0">
                <a:solidFill>
                  <a:srgbClr val="2F2B20"/>
                </a:solidFill>
              </a:rPr>
            </a:br>
            <a:r>
              <a:rPr lang="en-US" sz="1600" u="sng" dirty="0" smtClean="0">
                <a:solidFill>
                  <a:srgbClr val="FF0000"/>
                </a:solidFill>
              </a:rPr>
              <a:t>Things to bring:</a:t>
            </a:r>
            <a:r>
              <a:rPr lang="en-US" sz="1400" u="sng" dirty="0" smtClean="0">
                <a:solidFill>
                  <a:srgbClr val="2F2B20"/>
                </a:solidFill>
              </a:rPr>
              <a:t/>
            </a:r>
            <a:br>
              <a:rPr lang="en-US" sz="1400" u="sng" dirty="0" smtClean="0">
                <a:solidFill>
                  <a:srgbClr val="2F2B20"/>
                </a:solidFill>
              </a:rPr>
            </a:br>
            <a:r>
              <a:rPr lang="en-US" sz="1400" dirty="0" smtClean="0">
                <a:solidFill>
                  <a:prstClr val="black"/>
                </a:solidFill>
              </a:rPr>
              <a:t>	</a:t>
            </a:r>
            <a:r>
              <a:rPr lang="en-US" sz="1400" dirty="0" smtClean="0">
                <a:solidFill>
                  <a:schemeClr val="tx1"/>
                </a:solidFill>
              </a:rPr>
              <a:t>1. Comfortable PE Attire: Shoes, </a:t>
            </a:r>
            <a:br>
              <a:rPr lang="en-US" sz="1400" dirty="0" smtClean="0">
                <a:solidFill>
                  <a:schemeClr val="tx1"/>
                </a:solidFill>
              </a:rPr>
            </a:br>
            <a:r>
              <a:rPr lang="en-US" sz="1400" dirty="0" smtClean="0">
                <a:solidFill>
                  <a:schemeClr val="tx1"/>
                </a:solidFill>
              </a:rPr>
              <a:t>	    shorts/Pants, T-shirt/Long sleeve 	</a:t>
            </a:r>
            <a:br>
              <a:rPr lang="en-US" sz="1400" dirty="0" smtClean="0">
                <a:solidFill>
                  <a:schemeClr val="tx1"/>
                </a:solidFill>
              </a:rPr>
            </a:br>
            <a:r>
              <a:rPr lang="en-US" sz="1400" dirty="0" smtClean="0">
                <a:solidFill>
                  <a:schemeClr val="tx1"/>
                </a:solidFill>
              </a:rPr>
              <a:t>	    shirt</a:t>
            </a:r>
            <a:br>
              <a:rPr lang="en-US" sz="1400" dirty="0" smtClean="0">
                <a:solidFill>
                  <a:schemeClr val="tx1"/>
                </a:solidFill>
              </a:rPr>
            </a:br>
            <a:r>
              <a:rPr lang="en-US" sz="1400" dirty="0" smtClean="0">
                <a:solidFill>
                  <a:schemeClr val="tx1"/>
                </a:solidFill>
              </a:rPr>
              <a:t>	2. Bring a change of clothes to each  </a:t>
            </a:r>
            <a:br>
              <a:rPr lang="en-US" sz="1400" dirty="0" smtClean="0">
                <a:solidFill>
                  <a:schemeClr val="tx1"/>
                </a:solidFill>
              </a:rPr>
            </a:br>
            <a:r>
              <a:rPr lang="en-US" sz="1400" dirty="0" smtClean="0">
                <a:solidFill>
                  <a:schemeClr val="tx1"/>
                </a:solidFill>
              </a:rPr>
              <a:t>	    class to earn full points</a:t>
            </a:r>
            <a:br>
              <a:rPr lang="en-US" sz="1400" dirty="0" smtClean="0">
                <a:solidFill>
                  <a:schemeClr val="tx1"/>
                </a:solidFill>
              </a:rPr>
            </a:br>
            <a:r>
              <a:rPr lang="en-US" sz="1400" dirty="0" smtClean="0">
                <a:solidFill>
                  <a:schemeClr val="tx1"/>
                </a:solidFill>
              </a:rPr>
              <a:t>	3. Homework Assignments turned in on  </a:t>
            </a:r>
            <a:br>
              <a:rPr lang="en-US" sz="1400" dirty="0" smtClean="0">
                <a:solidFill>
                  <a:schemeClr val="tx1"/>
                </a:solidFill>
              </a:rPr>
            </a:br>
            <a:r>
              <a:rPr lang="en-US" sz="1400" dirty="0">
                <a:solidFill>
                  <a:schemeClr val="tx1"/>
                </a:solidFill>
              </a:rPr>
              <a:t>	</a:t>
            </a:r>
            <a:r>
              <a:rPr lang="en-US" sz="1400" dirty="0" smtClean="0">
                <a:solidFill>
                  <a:schemeClr val="tx1"/>
                </a:solidFill>
              </a:rPr>
              <a:t>	time please!</a:t>
            </a:r>
            <a:endParaRPr lang="en-US" sz="6000" dirty="0">
              <a:solidFill>
                <a:schemeClr val="tx1"/>
              </a:solidFill>
            </a:endParaRPr>
          </a:p>
        </p:txBody>
      </p:sp>
      <p:sp>
        <p:nvSpPr>
          <p:cNvPr id="3" name="Subtitle 2"/>
          <p:cNvSpPr>
            <a:spLocks noGrp="1"/>
          </p:cNvSpPr>
          <p:nvPr>
            <p:ph type="subTitle" idx="1"/>
          </p:nvPr>
        </p:nvSpPr>
        <p:spPr>
          <a:xfrm>
            <a:off x="533400" y="228600"/>
            <a:ext cx="8458200" cy="1508760"/>
          </a:xfrm>
        </p:spPr>
        <p:txBody>
          <a:bodyPr>
            <a:normAutofit/>
          </a:bodyPr>
          <a:lstStyle/>
          <a:p>
            <a:pPr algn="ctr"/>
            <a:r>
              <a:rPr lang="en-US" sz="4400" b="1" dirty="0" smtClean="0">
                <a:solidFill>
                  <a:schemeClr val="accent6">
                    <a:lumMod val="60000"/>
                    <a:lumOff val="40000"/>
                  </a:schemeClr>
                </a:solidFill>
              </a:rPr>
              <a:t>QISS Upper Physical Education Newsletter #17</a:t>
            </a:r>
            <a:endParaRPr lang="en-US" sz="4400" b="1" dirty="0">
              <a:solidFill>
                <a:schemeClr val="accent6">
                  <a:lumMod val="60000"/>
                  <a:lumOff val="40000"/>
                </a:schemeClr>
              </a:solidFill>
            </a:endParaRPr>
          </a:p>
        </p:txBody>
      </p:sp>
      <p:sp>
        <p:nvSpPr>
          <p:cNvPr id="4" name="Rectangle 3"/>
          <p:cNvSpPr/>
          <p:nvPr/>
        </p:nvSpPr>
        <p:spPr>
          <a:xfrm>
            <a:off x="5257800" y="2133600"/>
            <a:ext cx="3886200" cy="1200329"/>
          </a:xfrm>
          <a:prstGeom prst="rect">
            <a:avLst/>
          </a:prstGeom>
        </p:spPr>
        <p:txBody>
          <a:bodyPr wrap="square">
            <a:spAutoFit/>
          </a:bodyPr>
          <a:lstStyle/>
          <a:p>
            <a:pPr algn="ctr"/>
            <a:r>
              <a:rPr lang="en-US" sz="3200" b="1" dirty="0" smtClean="0">
                <a:solidFill>
                  <a:srgbClr val="00B0F0"/>
                </a:solidFill>
              </a:rPr>
              <a:t>Shot of the Week: </a:t>
            </a:r>
          </a:p>
          <a:p>
            <a:pPr algn="ctr"/>
            <a:r>
              <a:rPr lang="en-US" sz="4000" b="1" dirty="0" smtClean="0">
                <a:solidFill>
                  <a:srgbClr val="FA9500"/>
                </a:solidFill>
              </a:rPr>
              <a:t>  Sharks!!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8300" y="3962400"/>
            <a:ext cx="3505200" cy="2628900"/>
          </a:xfrm>
          <a:prstGeom prst="rect">
            <a:avLst/>
          </a:prstGeom>
        </p:spPr>
      </p:pic>
    </p:spTree>
    <p:extLst>
      <p:ext uri="{BB962C8B-B14F-4D97-AF65-F5344CB8AC3E}">
        <p14:creationId xmlns:p14="http://schemas.microsoft.com/office/powerpoint/2010/main" val="3550783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1981200"/>
            <a:ext cx="6400800" cy="4724400"/>
          </a:xfrm>
        </p:spPr>
        <p:txBody>
          <a:bodyPr/>
          <a:lstStyle/>
          <a:p>
            <a:r>
              <a:rPr lang="en-US" sz="1600" b="1" u="sng" cap="all" spc="0" dirty="0">
                <a:solidFill>
                  <a:srgbClr val="FF0000"/>
                </a:solidFill>
                <a:effectLst>
                  <a:reflection blurRad="12700" stA="34000" endA="740" endPos="53000" dir="5400000" sy="-100000" algn="bl" rotWithShape="0"/>
                </a:effectLst>
                <a:latin typeface="Consolas"/>
                <a:ea typeface="+mj-ea"/>
                <a:cs typeface="+mj-cs"/>
              </a:rPr>
              <a:t>Weekly Activities: </a:t>
            </a:r>
            <a:r>
              <a:rPr lang="en-US" sz="1600" b="1" u="sng" cap="all" spc="0" dirty="0" smtClean="0">
                <a:solidFill>
                  <a:srgbClr val="FF0000"/>
                </a:solidFill>
                <a:effectLst>
                  <a:reflection blurRad="12700" stA="34000" endA="740" endPos="53000" dir="5400000" sy="-100000" algn="bl" rotWithShape="0"/>
                </a:effectLst>
                <a:latin typeface="Consolas"/>
                <a:ea typeface="+mj-ea"/>
                <a:cs typeface="+mj-cs"/>
              </a:rPr>
              <a:t>1/9/2017-1/13/2017</a:t>
            </a:r>
            <a:r>
              <a:rPr lang="en-US" sz="1400" b="1" cap="all" spc="0" dirty="0">
                <a:solidFill>
                  <a:srgbClr val="2F2B20"/>
                </a:solidFill>
                <a:effectLst>
                  <a:reflection blurRad="12700" stA="34000" endA="740" endPos="53000" dir="5400000" sy="-100000" algn="bl" rotWithShape="0"/>
                </a:effectLst>
                <a:latin typeface="Consolas"/>
                <a:ea typeface="+mj-ea"/>
                <a:cs typeface="+mj-cs"/>
              </a:rPr>
              <a:t>	</a:t>
            </a:r>
            <a:r>
              <a:rPr lang="en-US" sz="1400" b="1" cap="all" spc="0" dirty="0">
                <a:solidFill>
                  <a:srgbClr val="0070C0"/>
                </a:solidFill>
                <a:effectLst>
                  <a:reflection blurRad="12700" stA="34000" endA="740" endPos="53000" dir="5400000" sy="-100000" algn="bl" rotWithShape="0"/>
                </a:effectLst>
                <a:latin typeface="Consolas"/>
                <a:ea typeface="+mj-ea"/>
                <a:cs typeface="+mj-cs"/>
              </a:rPr>
              <a:t>		</a:t>
            </a:r>
            <a:br>
              <a:rPr lang="en-US" sz="1400" b="1" cap="all" spc="0" dirty="0">
                <a:solidFill>
                  <a:srgbClr val="0070C0"/>
                </a:solidFill>
                <a:effectLst>
                  <a:reflection blurRad="12700" stA="34000" endA="740" endPos="53000" dir="5400000" sy="-100000" algn="bl" rotWithShape="0"/>
                </a:effectLst>
                <a:latin typeface="Consolas"/>
                <a:ea typeface="+mj-ea"/>
                <a:cs typeface="+mj-cs"/>
              </a:rPr>
            </a:br>
            <a:r>
              <a:rPr lang="en-US" sz="1400" b="1" cap="all" spc="0" dirty="0">
                <a:solidFill>
                  <a:srgbClr val="0070C0"/>
                </a:solidFill>
                <a:effectLst>
                  <a:reflection blurRad="12700" stA="34000" endA="740" endPos="53000" dir="5400000" sy="-100000" algn="bl" rotWithShape="0"/>
                </a:effectLst>
                <a:latin typeface="Consolas"/>
                <a:ea typeface="+mj-ea"/>
                <a:cs typeface="+mj-cs"/>
              </a:rPr>
              <a:t>	</a:t>
            </a:r>
            <a:r>
              <a:rPr lang="en-US" sz="1400" b="1" cap="all" spc="0" dirty="0">
                <a:solidFill>
                  <a:prstClr val="white"/>
                </a:solidFill>
                <a:effectLst>
                  <a:reflection blurRad="12700" stA="34000" endA="740" endPos="53000" dir="5400000" sy="-100000" algn="bl" rotWithShape="0"/>
                </a:effectLst>
                <a:latin typeface="Consolas"/>
                <a:ea typeface="+mj-ea"/>
                <a:cs typeface="+mj-cs"/>
              </a:rPr>
              <a:t>Grade 7: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Fitness Testing</a:t>
            </a:r>
            <a:r>
              <a:rPr lang="en-US" sz="1400" b="1" cap="all" spc="0" dirty="0">
                <a:solidFill>
                  <a:prstClr val="white"/>
                </a:solidFill>
                <a:effectLst>
                  <a:reflection blurRad="12700" stA="34000" endA="740" endPos="53000" dir="5400000" sy="-100000" algn="bl" rotWithShape="0"/>
                </a:effectLst>
                <a:latin typeface="Consolas"/>
                <a:ea typeface="+mj-ea"/>
                <a:cs typeface="+mj-cs"/>
              </a:rPr>
              <a:t>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HS PE 1&amp;2: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Fitness Testing</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Nutrition and Wellness- Alcohol Unit</a:t>
            </a:r>
            <a:r>
              <a:rPr lang="en-US" sz="1400" b="1" cap="all" spc="0" dirty="0">
                <a:solidFill>
                  <a:srgbClr val="2F2B20"/>
                </a:solidFill>
                <a:effectLst>
                  <a:reflection blurRad="12700" stA="34000" endA="740" endPos="53000" dir="5400000" sy="-100000" algn="bl" rotWithShape="0"/>
                </a:effectLst>
                <a:latin typeface="Consolas"/>
                <a:ea typeface="+mj-ea"/>
                <a:cs typeface="+mj-cs"/>
              </a:rPr>
              <a:t/>
            </a:r>
            <a:br>
              <a:rPr lang="en-US" sz="1400" b="1" cap="all" spc="0" dirty="0">
                <a:solidFill>
                  <a:srgbClr val="2F2B20"/>
                </a:solidFill>
                <a:effectLst>
                  <a:reflection blurRad="12700" stA="34000" endA="740" endPos="53000" dir="5400000" sy="-100000" algn="bl" rotWithShape="0"/>
                </a:effectLst>
                <a:latin typeface="Consolas"/>
                <a:ea typeface="+mj-ea"/>
                <a:cs typeface="+mj-cs"/>
              </a:rPr>
            </a:br>
            <a:r>
              <a:rPr lang="en-US" sz="1600" b="1" u="sng" cap="all" spc="0" dirty="0">
                <a:solidFill>
                  <a:srgbClr val="FF0000"/>
                </a:solidFill>
                <a:effectLst>
                  <a:reflection blurRad="12700" stA="34000" endA="740" endPos="53000" dir="5400000" sy="-100000" algn="bl" rotWithShape="0"/>
                </a:effectLst>
                <a:latin typeface="Consolas"/>
                <a:ea typeface="+mj-ea"/>
                <a:cs typeface="+mj-cs"/>
              </a:rPr>
              <a:t>General News:</a:t>
            </a:r>
            <a:r>
              <a:rPr lang="en-US" sz="1400" b="1" u="sng" cap="all" spc="0" dirty="0">
                <a:solidFill>
                  <a:srgbClr val="2F2B20"/>
                </a:solidFill>
                <a:effectLst>
                  <a:reflection blurRad="12700" stA="34000" endA="740" endPos="53000" dir="5400000" sy="-100000" algn="bl" rotWithShape="0"/>
                </a:effectLst>
                <a:latin typeface="Consolas"/>
                <a:ea typeface="+mj-ea"/>
                <a:cs typeface="+mj-cs"/>
              </a:rPr>
              <a:t/>
            </a:r>
            <a:br>
              <a:rPr lang="en-US" sz="1400" b="1" u="sng" cap="all" spc="0" dirty="0">
                <a:solidFill>
                  <a:srgbClr val="2F2B20"/>
                </a:solidFill>
                <a:effectLst>
                  <a:reflection blurRad="12700" stA="34000" endA="740" endPos="53000" dir="5400000" sy="-100000" algn="bl" rotWithShape="0"/>
                </a:effectLst>
                <a:latin typeface="Consolas"/>
                <a:ea typeface="+mj-ea"/>
                <a:cs typeface="+mj-cs"/>
              </a:rPr>
            </a:br>
            <a:r>
              <a:rPr lang="en-US" sz="1400" b="1" cap="all" spc="0" dirty="0">
                <a:solidFill>
                  <a:srgbClr val="2F2B20"/>
                </a:solidFill>
                <a:effectLst>
                  <a:reflection blurRad="12700" stA="34000" endA="740" endPos="53000" dir="5400000" sy="-100000" algn="bl" rotWithShape="0"/>
                </a:effectLst>
                <a:latin typeface="Consolas"/>
                <a:ea typeface="+mj-ea"/>
                <a:cs typeface="+mj-cs"/>
              </a:rPr>
              <a:t>	</a:t>
            </a:r>
            <a:r>
              <a:rPr lang="en-US" sz="1400" b="1" cap="all" spc="0" dirty="0">
                <a:solidFill>
                  <a:prstClr val="white"/>
                </a:solidFill>
                <a:effectLst>
                  <a:reflection blurRad="12700" stA="34000" endA="740" endPos="53000" dir="5400000" sy="-100000" algn="bl" rotWithShape="0"/>
                </a:effectLst>
                <a:latin typeface="Consolas"/>
                <a:ea typeface="+mj-ea"/>
                <a:cs typeface="+mj-cs"/>
              </a:rPr>
              <a:t>1.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Welcome Back!!</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2. Varsity Basketball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Practice this Week!</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3.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Spirit Wear will be handed out this Week!</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4.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China Day on February 25</a:t>
            </a:r>
            <a:r>
              <a:rPr lang="en-US" sz="1400" b="1" cap="all" spc="0" baseline="30000" dirty="0" smtClean="0">
                <a:solidFill>
                  <a:prstClr val="white"/>
                </a:solidFill>
                <a:effectLst>
                  <a:reflection blurRad="12700" stA="34000" endA="740" endPos="53000" dir="5400000" sy="-100000" algn="bl" rotWithShape="0"/>
                </a:effectLst>
                <a:latin typeface="Consolas"/>
                <a:ea typeface="+mj-ea"/>
                <a:cs typeface="+mj-cs"/>
              </a:rPr>
              <a:t>th</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5.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QISS is starting a QISS Golf Team this Spring.    	please sign-up!!</a:t>
            </a:r>
            <a:r>
              <a:rPr lang="en-US" sz="1400" b="1" cap="all" spc="0" dirty="0">
                <a:solidFill>
                  <a:srgbClr val="2F2B20"/>
                </a:solidFill>
                <a:effectLst>
                  <a:reflection blurRad="12700" stA="34000" endA="740" endPos="53000" dir="5400000" sy="-100000" algn="bl" rotWithShape="0"/>
                </a:effectLst>
                <a:latin typeface="Consolas"/>
                <a:ea typeface="+mj-ea"/>
                <a:cs typeface="+mj-cs"/>
              </a:rPr>
              <a:t/>
            </a:r>
            <a:br>
              <a:rPr lang="en-US" sz="1400" b="1" cap="all" spc="0" dirty="0">
                <a:solidFill>
                  <a:srgbClr val="2F2B20"/>
                </a:solidFill>
                <a:effectLst>
                  <a:reflection blurRad="12700" stA="34000" endA="740" endPos="53000" dir="5400000" sy="-100000" algn="bl" rotWithShape="0"/>
                </a:effectLst>
                <a:latin typeface="Consolas"/>
                <a:ea typeface="+mj-ea"/>
                <a:cs typeface="+mj-cs"/>
              </a:rPr>
            </a:br>
            <a:r>
              <a:rPr lang="en-US" sz="1400" b="1" cap="all" spc="0" dirty="0">
                <a:solidFill>
                  <a:srgbClr val="2F2B20"/>
                </a:solidFill>
                <a:effectLst>
                  <a:reflection blurRad="12700" stA="34000" endA="740" endPos="53000" dir="5400000" sy="-100000" algn="bl" rotWithShape="0"/>
                </a:effectLst>
                <a:latin typeface="Consolas"/>
                <a:ea typeface="+mj-ea"/>
                <a:cs typeface="+mj-cs"/>
              </a:rPr>
              <a:t/>
            </a:r>
            <a:br>
              <a:rPr lang="en-US" sz="1400" b="1" cap="all" spc="0" dirty="0">
                <a:solidFill>
                  <a:srgbClr val="2F2B20"/>
                </a:solidFill>
                <a:effectLst>
                  <a:reflection blurRad="12700" stA="34000" endA="740" endPos="53000" dir="5400000" sy="-100000" algn="bl" rotWithShape="0"/>
                </a:effectLst>
                <a:latin typeface="Consolas"/>
                <a:ea typeface="+mj-ea"/>
                <a:cs typeface="+mj-cs"/>
              </a:rPr>
            </a:br>
            <a:r>
              <a:rPr lang="en-US" sz="1600" b="1" u="sng" cap="all" spc="0" dirty="0">
                <a:solidFill>
                  <a:srgbClr val="FF0000"/>
                </a:solidFill>
                <a:effectLst>
                  <a:reflection blurRad="12700" stA="34000" endA="740" endPos="53000" dir="5400000" sy="-100000" algn="bl" rotWithShape="0"/>
                </a:effectLst>
                <a:latin typeface="Consolas"/>
                <a:ea typeface="+mj-ea"/>
                <a:cs typeface="+mj-cs"/>
              </a:rPr>
              <a:t>Things to bring:</a:t>
            </a:r>
            <a:r>
              <a:rPr lang="en-US" sz="1400" b="1" u="sng" cap="all" spc="0" dirty="0">
                <a:solidFill>
                  <a:srgbClr val="2F2B20"/>
                </a:solidFill>
                <a:effectLst>
                  <a:reflection blurRad="12700" stA="34000" endA="740" endPos="53000" dir="5400000" sy="-100000" algn="bl" rotWithShape="0"/>
                </a:effectLst>
                <a:latin typeface="Consolas"/>
                <a:ea typeface="+mj-ea"/>
                <a:cs typeface="+mj-cs"/>
              </a:rPr>
              <a:t/>
            </a:r>
            <a:br>
              <a:rPr lang="en-US" sz="1400" b="1" u="sng" cap="all" spc="0" dirty="0">
                <a:solidFill>
                  <a:srgbClr val="2F2B20"/>
                </a:solidFill>
                <a:effectLst>
                  <a:reflection blurRad="12700" stA="34000" endA="740" endPos="53000" dir="5400000" sy="-100000" algn="bl" rotWithShape="0"/>
                </a:effectLst>
                <a:latin typeface="Consolas"/>
                <a:ea typeface="+mj-ea"/>
                <a:cs typeface="+mj-cs"/>
              </a:rPr>
            </a:br>
            <a:r>
              <a:rPr lang="en-US" sz="1400" b="1" cap="all" spc="0" dirty="0">
                <a:solidFill>
                  <a:prstClr val="black"/>
                </a:solidFill>
                <a:effectLst>
                  <a:reflection blurRad="12700" stA="34000" endA="740" endPos="53000" dir="5400000" sy="-100000" algn="bl" rotWithShape="0"/>
                </a:effectLst>
                <a:latin typeface="Consolas"/>
                <a:ea typeface="+mj-ea"/>
                <a:cs typeface="+mj-cs"/>
              </a:rPr>
              <a:t>	</a:t>
            </a:r>
            <a:r>
              <a:rPr lang="en-US" sz="1400" b="1" cap="all" spc="0" dirty="0">
                <a:solidFill>
                  <a:prstClr val="white"/>
                </a:solidFill>
                <a:effectLst>
                  <a:reflection blurRad="12700" stA="34000" endA="740" endPos="53000" dir="5400000" sy="-100000" algn="bl" rotWithShape="0"/>
                </a:effectLst>
                <a:latin typeface="Consolas"/>
                <a:ea typeface="+mj-ea"/>
                <a:cs typeface="+mj-cs"/>
              </a:rPr>
              <a:t>1. Comfortable PE Attire: Shoes,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shorts/Pants, T-shirt/Long sleeve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shirt</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2. Bring a change of clothes to each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class to earn full points</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3. Homework Assignments turned in on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time please!</a:t>
            </a:r>
            <a:endParaRPr lang="en-US" dirty="0"/>
          </a:p>
        </p:txBody>
      </p:sp>
      <p:sp>
        <p:nvSpPr>
          <p:cNvPr id="2" name="Title 1"/>
          <p:cNvSpPr>
            <a:spLocks noGrp="1"/>
          </p:cNvSpPr>
          <p:nvPr>
            <p:ph type="title"/>
          </p:nvPr>
        </p:nvSpPr>
        <p:spPr>
          <a:xfrm>
            <a:off x="457200" y="1066800"/>
            <a:ext cx="7680960" cy="1066800"/>
          </a:xfrm>
        </p:spPr>
        <p:txBody>
          <a:bodyPr>
            <a:normAutofit fontScale="90000"/>
          </a:bodyPr>
          <a:lstStyle/>
          <a:p>
            <a:pPr lvl="0" algn="ctr">
              <a:spcBef>
                <a:spcPts val="0"/>
              </a:spcBef>
            </a:pPr>
            <a:r>
              <a:rPr lang="en-US" sz="4400" b="1" dirty="0">
                <a:solidFill>
                  <a:srgbClr val="1AB39F">
                    <a:lumMod val="60000"/>
                    <a:lumOff val="40000"/>
                  </a:srgbClr>
                </a:solidFill>
                <a:ea typeface="+mn-ea"/>
                <a:cs typeface="+mn-cs"/>
              </a:rPr>
              <a:t>QISS Upper Physical Education Newsletter #</a:t>
            </a:r>
            <a:r>
              <a:rPr lang="en-US" sz="4400" b="1" dirty="0" smtClean="0">
                <a:solidFill>
                  <a:srgbClr val="1AB39F">
                    <a:lumMod val="60000"/>
                    <a:lumOff val="40000"/>
                  </a:srgbClr>
                </a:solidFill>
                <a:ea typeface="+mn-ea"/>
                <a:cs typeface="+mn-cs"/>
              </a:rPr>
              <a:t>18</a:t>
            </a:r>
            <a:r>
              <a:rPr lang="en-US" sz="4400" b="1" dirty="0">
                <a:solidFill>
                  <a:srgbClr val="1AB39F">
                    <a:lumMod val="60000"/>
                    <a:lumOff val="40000"/>
                  </a:srgbClr>
                </a:solidFill>
                <a:ea typeface="+mn-ea"/>
                <a:cs typeface="+mn-cs"/>
              </a:rPr>
              <a:t/>
            </a:r>
            <a:br>
              <a:rPr lang="en-US" sz="4400" b="1" dirty="0">
                <a:solidFill>
                  <a:srgbClr val="1AB39F">
                    <a:lumMod val="60000"/>
                    <a:lumOff val="40000"/>
                  </a:srgbClr>
                </a:solidFill>
                <a:ea typeface="+mn-ea"/>
                <a:cs typeface="+mn-cs"/>
              </a:rPr>
            </a:br>
            <a:endParaRPr lang="en-US" dirty="0"/>
          </a:p>
        </p:txBody>
      </p:sp>
      <p:sp>
        <p:nvSpPr>
          <p:cNvPr id="4" name="Rectangle 3"/>
          <p:cNvSpPr/>
          <p:nvPr/>
        </p:nvSpPr>
        <p:spPr>
          <a:xfrm>
            <a:off x="5562600" y="1981200"/>
            <a:ext cx="3581400" cy="120032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00B0F0"/>
                </a:solidFill>
                <a:effectLst/>
                <a:uLnTx/>
                <a:uFillTx/>
              </a:rPr>
              <a:t>Shot of the Week: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srgbClr val="FA9500"/>
                </a:solidFill>
                <a:effectLst/>
                <a:uLnTx/>
                <a:uFillTx/>
              </a:rPr>
              <a:t>  Sharks!!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3214635"/>
            <a:ext cx="2807642" cy="2530655"/>
          </a:xfrm>
          <a:prstGeom prst="rect">
            <a:avLst/>
          </a:prstGeom>
        </p:spPr>
      </p:pic>
    </p:spTree>
    <p:extLst>
      <p:ext uri="{BB962C8B-B14F-4D97-AF65-F5344CB8AC3E}">
        <p14:creationId xmlns:p14="http://schemas.microsoft.com/office/powerpoint/2010/main" val="1469398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1981200"/>
            <a:ext cx="6400800" cy="4724400"/>
          </a:xfrm>
        </p:spPr>
        <p:txBody>
          <a:bodyPr>
            <a:normAutofit/>
          </a:bodyPr>
          <a:lstStyle/>
          <a:p>
            <a:r>
              <a:rPr lang="en-US" sz="1600" b="1" u="sng" cap="all" spc="0" dirty="0">
                <a:solidFill>
                  <a:srgbClr val="FF0000"/>
                </a:solidFill>
                <a:effectLst>
                  <a:reflection blurRad="12700" stA="34000" endA="740" endPos="53000" dir="5400000" sy="-100000" algn="bl" rotWithShape="0"/>
                </a:effectLst>
                <a:latin typeface="Consolas"/>
                <a:ea typeface="+mj-ea"/>
                <a:cs typeface="+mj-cs"/>
              </a:rPr>
              <a:t>Weekly Activities: </a:t>
            </a:r>
            <a:r>
              <a:rPr lang="en-US" sz="1600" b="1" u="sng" cap="all" spc="0" dirty="0" smtClean="0">
                <a:solidFill>
                  <a:srgbClr val="FF0000"/>
                </a:solidFill>
                <a:effectLst>
                  <a:reflection blurRad="12700" stA="34000" endA="740" endPos="53000" dir="5400000" sy="-100000" algn="bl" rotWithShape="0"/>
                </a:effectLst>
                <a:latin typeface="Consolas"/>
                <a:ea typeface="+mj-ea"/>
                <a:cs typeface="+mj-cs"/>
              </a:rPr>
              <a:t>1/16/2017-1/20/2017</a:t>
            </a:r>
            <a:r>
              <a:rPr lang="en-US" sz="1400" b="1" cap="all" spc="0" dirty="0">
                <a:solidFill>
                  <a:srgbClr val="2F2B20"/>
                </a:solidFill>
                <a:effectLst>
                  <a:reflection blurRad="12700" stA="34000" endA="740" endPos="53000" dir="5400000" sy="-100000" algn="bl" rotWithShape="0"/>
                </a:effectLst>
                <a:latin typeface="Consolas"/>
                <a:ea typeface="+mj-ea"/>
                <a:cs typeface="+mj-cs"/>
              </a:rPr>
              <a:t>	</a:t>
            </a:r>
            <a:r>
              <a:rPr lang="en-US" sz="1400" b="1" cap="all" spc="0" dirty="0">
                <a:solidFill>
                  <a:srgbClr val="0070C0"/>
                </a:solidFill>
                <a:effectLst>
                  <a:reflection blurRad="12700" stA="34000" endA="740" endPos="53000" dir="5400000" sy="-100000" algn="bl" rotWithShape="0"/>
                </a:effectLst>
                <a:latin typeface="Consolas"/>
                <a:ea typeface="+mj-ea"/>
                <a:cs typeface="+mj-cs"/>
              </a:rPr>
              <a:t>		</a:t>
            </a:r>
            <a:br>
              <a:rPr lang="en-US" sz="1400" b="1" cap="all" spc="0" dirty="0">
                <a:solidFill>
                  <a:srgbClr val="0070C0"/>
                </a:solidFill>
                <a:effectLst>
                  <a:reflection blurRad="12700" stA="34000" endA="740" endPos="53000" dir="5400000" sy="-100000" algn="bl" rotWithShape="0"/>
                </a:effectLst>
                <a:latin typeface="Consolas"/>
                <a:ea typeface="+mj-ea"/>
                <a:cs typeface="+mj-cs"/>
              </a:rPr>
            </a:br>
            <a:r>
              <a:rPr lang="en-US" sz="1400" b="1" cap="all" spc="0" dirty="0">
                <a:solidFill>
                  <a:srgbClr val="0070C0"/>
                </a:solidFill>
                <a:effectLst>
                  <a:reflection blurRad="12700" stA="34000" endA="740" endPos="53000" dir="5400000" sy="-100000" algn="bl" rotWithShape="0"/>
                </a:effectLst>
                <a:latin typeface="Consolas"/>
                <a:ea typeface="+mj-ea"/>
                <a:cs typeface="+mj-cs"/>
              </a:rPr>
              <a:t>	</a:t>
            </a:r>
            <a:r>
              <a:rPr lang="en-US" sz="1400" b="1" cap="all" spc="0" dirty="0">
                <a:solidFill>
                  <a:prstClr val="white"/>
                </a:solidFill>
                <a:effectLst>
                  <a:reflection blurRad="12700" stA="34000" endA="740" endPos="53000" dir="5400000" sy="-100000" algn="bl" rotWithShape="0"/>
                </a:effectLst>
                <a:latin typeface="Consolas"/>
                <a:ea typeface="+mj-ea"/>
                <a:cs typeface="+mj-cs"/>
              </a:rPr>
              <a:t>Grade 7: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Fitness Testing</a:t>
            </a:r>
            <a:r>
              <a:rPr lang="en-US" sz="1400" b="1" cap="all" spc="0" dirty="0">
                <a:solidFill>
                  <a:prstClr val="white"/>
                </a:solidFill>
                <a:effectLst>
                  <a:reflection blurRad="12700" stA="34000" endA="740" endPos="53000" dir="5400000" sy="-100000" algn="bl" rotWithShape="0"/>
                </a:effectLst>
                <a:latin typeface="Consolas"/>
                <a:ea typeface="+mj-ea"/>
                <a:cs typeface="+mj-cs"/>
              </a:rPr>
              <a:t>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HS PE 1&amp;2: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Fitness Testing</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Nutrition and Wellness- Alcohol Unit</a:t>
            </a:r>
            <a:r>
              <a:rPr lang="en-US" sz="1400" b="1" cap="all" spc="0" dirty="0">
                <a:solidFill>
                  <a:srgbClr val="2F2B20"/>
                </a:solidFill>
                <a:effectLst>
                  <a:reflection blurRad="12700" stA="34000" endA="740" endPos="53000" dir="5400000" sy="-100000" algn="bl" rotWithShape="0"/>
                </a:effectLst>
                <a:latin typeface="Consolas"/>
                <a:ea typeface="+mj-ea"/>
                <a:cs typeface="+mj-cs"/>
              </a:rPr>
              <a:t/>
            </a:r>
            <a:br>
              <a:rPr lang="en-US" sz="1400" b="1" cap="all" spc="0" dirty="0">
                <a:solidFill>
                  <a:srgbClr val="2F2B20"/>
                </a:solidFill>
                <a:effectLst>
                  <a:reflection blurRad="12700" stA="34000" endA="740" endPos="53000" dir="5400000" sy="-100000" algn="bl" rotWithShape="0"/>
                </a:effectLst>
                <a:latin typeface="Consolas"/>
                <a:ea typeface="+mj-ea"/>
                <a:cs typeface="+mj-cs"/>
              </a:rPr>
            </a:br>
            <a:r>
              <a:rPr lang="en-US" sz="1600" b="1" u="sng" cap="all" spc="0" dirty="0">
                <a:solidFill>
                  <a:srgbClr val="FF0000"/>
                </a:solidFill>
                <a:effectLst>
                  <a:reflection blurRad="12700" stA="34000" endA="740" endPos="53000" dir="5400000" sy="-100000" algn="bl" rotWithShape="0"/>
                </a:effectLst>
                <a:latin typeface="Consolas"/>
                <a:ea typeface="+mj-ea"/>
                <a:cs typeface="+mj-cs"/>
              </a:rPr>
              <a:t>General News:</a:t>
            </a:r>
            <a:r>
              <a:rPr lang="en-US" sz="1400" b="1" u="sng" cap="all" spc="0" dirty="0">
                <a:solidFill>
                  <a:srgbClr val="2F2B20"/>
                </a:solidFill>
                <a:effectLst>
                  <a:reflection blurRad="12700" stA="34000" endA="740" endPos="53000" dir="5400000" sy="-100000" algn="bl" rotWithShape="0"/>
                </a:effectLst>
                <a:latin typeface="Consolas"/>
                <a:ea typeface="+mj-ea"/>
                <a:cs typeface="+mj-cs"/>
              </a:rPr>
              <a:t/>
            </a:r>
            <a:br>
              <a:rPr lang="en-US" sz="1400" b="1" u="sng" cap="all" spc="0" dirty="0">
                <a:solidFill>
                  <a:srgbClr val="2F2B20"/>
                </a:solidFill>
                <a:effectLst>
                  <a:reflection blurRad="12700" stA="34000" endA="740" endPos="53000" dir="5400000" sy="-100000" algn="bl" rotWithShape="0"/>
                </a:effectLst>
                <a:latin typeface="Consolas"/>
                <a:ea typeface="+mj-ea"/>
                <a:cs typeface="+mj-cs"/>
              </a:rPr>
            </a:br>
            <a:r>
              <a:rPr lang="en-US" sz="1400" b="1" cap="all" spc="0" dirty="0">
                <a:solidFill>
                  <a:srgbClr val="2F2B20"/>
                </a:solidFill>
                <a:effectLst>
                  <a:reflection blurRad="12700" stA="34000" endA="740" endPos="53000" dir="5400000" sy="-100000" algn="bl" rotWithShape="0"/>
                </a:effectLst>
                <a:latin typeface="Consolas"/>
                <a:ea typeface="+mj-ea"/>
                <a:cs typeface="+mj-cs"/>
              </a:rPr>
              <a:t>	</a:t>
            </a:r>
            <a:r>
              <a:rPr lang="en-US" sz="1400" b="1" cap="all" spc="0" dirty="0">
                <a:solidFill>
                  <a:prstClr val="white"/>
                </a:solidFill>
                <a:effectLst>
                  <a:reflection blurRad="12700" stA="34000" endA="740" endPos="53000" dir="5400000" sy="-100000" algn="bl" rotWithShape="0"/>
                </a:effectLst>
                <a:latin typeface="Consolas"/>
                <a:ea typeface="+mj-ea"/>
                <a:cs typeface="+mj-cs"/>
              </a:rPr>
              <a:t>1.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Fitness Testing this Week!</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2. Varsity Basketball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Games, Mon, Wed, and Thurs!</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3.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Spirit Wear Last order will go out after break!</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4.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China Day on February 25</a:t>
            </a:r>
            <a:r>
              <a:rPr lang="en-US" sz="1400" b="1" cap="all" spc="0" baseline="30000" dirty="0" smtClean="0">
                <a:solidFill>
                  <a:prstClr val="white"/>
                </a:solidFill>
                <a:effectLst>
                  <a:reflection blurRad="12700" stA="34000" endA="740" endPos="53000" dir="5400000" sy="-100000" algn="bl" rotWithShape="0"/>
                </a:effectLst>
                <a:latin typeface="Consolas"/>
                <a:ea typeface="+mj-ea"/>
                <a:cs typeface="+mj-cs"/>
              </a:rPr>
              <a:t>th</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5.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QISS is starting a QISS Golf Team this Spring.    	please sign-up!!</a:t>
            </a:r>
            <a:r>
              <a:rPr lang="en-US" sz="1400" b="1" cap="all" spc="0" dirty="0">
                <a:solidFill>
                  <a:srgbClr val="2F2B20"/>
                </a:solidFill>
                <a:effectLst>
                  <a:reflection blurRad="12700" stA="34000" endA="740" endPos="53000" dir="5400000" sy="-100000" algn="bl" rotWithShape="0"/>
                </a:effectLst>
                <a:latin typeface="Consolas"/>
                <a:ea typeface="+mj-ea"/>
                <a:cs typeface="+mj-cs"/>
              </a:rPr>
              <a:t/>
            </a:r>
            <a:br>
              <a:rPr lang="en-US" sz="1400" b="1" cap="all" spc="0" dirty="0">
                <a:solidFill>
                  <a:srgbClr val="2F2B20"/>
                </a:solidFill>
                <a:effectLst>
                  <a:reflection blurRad="12700" stA="34000" endA="740" endPos="53000" dir="5400000" sy="-100000" algn="bl" rotWithShape="0"/>
                </a:effectLst>
                <a:latin typeface="Consolas"/>
                <a:ea typeface="+mj-ea"/>
                <a:cs typeface="+mj-cs"/>
              </a:rPr>
            </a:br>
            <a:r>
              <a:rPr lang="en-US" sz="1400" b="1" cap="all" spc="0" dirty="0">
                <a:solidFill>
                  <a:srgbClr val="2F2B20"/>
                </a:solidFill>
                <a:effectLst>
                  <a:reflection blurRad="12700" stA="34000" endA="740" endPos="53000" dir="5400000" sy="-100000" algn="bl" rotWithShape="0"/>
                </a:effectLst>
                <a:latin typeface="Consolas"/>
                <a:ea typeface="+mj-ea"/>
                <a:cs typeface="+mj-cs"/>
              </a:rPr>
              <a:t/>
            </a:r>
            <a:br>
              <a:rPr lang="en-US" sz="1400" b="1" cap="all" spc="0" dirty="0">
                <a:solidFill>
                  <a:srgbClr val="2F2B20"/>
                </a:solidFill>
                <a:effectLst>
                  <a:reflection blurRad="12700" stA="34000" endA="740" endPos="53000" dir="5400000" sy="-100000" algn="bl" rotWithShape="0"/>
                </a:effectLst>
                <a:latin typeface="Consolas"/>
                <a:ea typeface="+mj-ea"/>
                <a:cs typeface="+mj-cs"/>
              </a:rPr>
            </a:br>
            <a:r>
              <a:rPr lang="en-US" sz="1600" b="1" u="sng" cap="all" spc="0" dirty="0">
                <a:solidFill>
                  <a:srgbClr val="FF0000"/>
                </a:solidFill>
                <a:effectLst>
                  <a:reflection blurRad="12700" stA="34000" endA="740" endPos="53000" dir="5400000" sy="-100000" algn="bl" rotWithShape="0"/>
                </a:effectLst>
                <a:latin typeface="Consolas"/>
                <a:ea typeface="+mj-ea"/>
                <a:cs typeface="+mj-cs"/>
              </a:rPr>
              <a:t>Things to bring:</a:t>
            </a:r>
            <a:r>
              <a:rPr lang="en-US" sz="1400" b="1" u="sng" cap="all" spc="0" dirty="0">
                <a:solidFill>
                  <a:srgbClr val="2F2B20"/>
                </a:solidFill>
                <a:effectLst>
                  <a:reflection blurRad="12700" stA="34000" endA="740" endPos="53000" dir="5400000" sy="-100000" algn="bl" rotWithShape="0"/>
                </a:effectLst>
                <a:latin typeface="Consolas"/>
                <a:ea typeface="+mj-ea"/>
                <a:cs typeface="+mj-cs"/>
              </a:rPr>
              <a:t/>
            </a:r>
            <a:br>
              <a:rPr lang="en-US" sz="1400" b="1" u="sng" cap="all" spc="0" dirty="0">
                <a:solidFill>
                  <a:srgbClr val="2F2B20"/>
                </a:solidFill>
                <a:effectLst>
                  <a:reflection blurRad="12700" stA="34000" endA="740" endPos="53000" dir="5400000" sy="-100000" algn="bl" rotWithShape="0"/>
                </a:effectLst>
                <a:latin typeface="Consolas"/>
                <a:ea typeface="+mj-ea"/>
                <a:cs typeface="+mj-cs"/>
              </a:rPr>
            </a:br>
            <a:r>
              <a:rPr lang="en-US" sz="1400" b="1" cap="all" spc="0" dirty="0">
                <a:solidFill>
                  <a:prstClr val="black"/>
                </a:solidFill>
                <a:effectLst>
                  <a:reflection blurRad="12700" stA="34000" endA="740" endPos="53000" dir="5400000" sy="-100000" algn="bl" rotWithShape="0"/>
                </a:effectLst>
                <a:latin typeface="Consolas"/>
                <a:ea typeface="+mj-ea"/>
                <a:cs typeface="+mj-cs"/>
              </a:rPr>
              <a:t>	</a:t>
            </a:r>
            <a:r>
              <a:rPr lang="en-US" sz="1400" b="1" cap="all" spc="0" dirty="0">
                <a:solidFill>
                  <a:prstClr val="white"/>
                </a:solidFill>
                <a:effectLst>
                  <a:reflection blurRad="12700" stA="34000" endA="740" endPos="53000" dir="5400000" sy="-100000" algn="bl" rotWithShape="0"/>
                </a:effectLst>
                <a:latin typeface="Consolas"/>
                <a:ea typeface="+mj-ea"/>
                <a:cs typeface="+mj-cs"/>
              </a:rPr>
              <a:t>1. Comfortable PE Attire: Shoes,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shorts/Pants, T-shirt/Long sleeve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shirt</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2. Bring a change of clothes to each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class to earn full points</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3. Homework Assignments turned in on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time please!</a:t>
            </a:r>
            <a:endParaRPr lang="en-US" dirty="0"/>
          </a:p>
        </p:txBody>
      </p:sp>
      <p:sp>
        <p:nvSpPr>
          <p:cNvPr id="2" name="Title 1"/>
          <p:cNvSpPr>
            <a:spLocks noGrp="1"/>
          </p:cNvSpPr>
          <p:nvPr>
            <p:ph type="title"/>
          </p:nvPr>
        </p:nvSpPr>
        <p:spPr>
          <a:xfrm>
            <a:off x="457200" y="1066800"/>
            <a:ext cx="7680960" cy="1066800"/>
          </a:xfrm>
        </p:spPr>
        <p:txBody>
          <a:bodyPr>
            <a:normAutofit fontScale="90000"/>
          </a:bodyPr>
          <a:lstStyle/>
          <a:p>
            <a:pPr lvl="0" algn="ctr">
              <a:spcBef>
                <a:spcPts val="0"/>
              </a:spcBef>
            </a:pPr>
            <a:r>
              <a:rPr lang="en-US" sz="4400" b="1" dirty="0">
                <a:solidFill>
                  <a:srgbClr val="1AB39F">
                    <a:lumMod val="60000"/>
                    <a:lumOff val="40000"/>
                  </a:srgbClr>
                </a:solidFill>
                <a:ea typeface="+mn-ea"/>
                <a:cs typeface="+mn-cs"/>
              </a:rPr>
              <a:t>QISS Upper Physical Education Newsletter #</a:t>
            </a:r>
            <a:r>
              <a:rPr lang="en-US" sz="4400" b="1" dirty="0" smtClean="0">
                <a:solidFill>
                  <a:srgbClr val="1AB39F">
                    <a:lumMod val="60000"/>
                    <a:lumOff val="40000"/>
                  </a:srgbClr>
                </a:solidFill>
                <a:ea typeface="+mn-ea"/>
                <a:cs typeface="+mn-cs"/>
              </a:rPr>
              <a:t>19</a:t>
            </a:r>
            <a:r>
              <a:rPr lang="en-US" sz="4400" b="1" dirty="0">
                <a:solidFill>
                  <a:srgbClr val="1AB39F">
                    <a:lumMod val="60000"/>
                    <a:lumOff val="40000"/>
                  </a:srgbClr>
                </a:solidFill>
                <a:ea typeface="+mn-ea"/>
                <a:cs typeface="+mn-cs"/>
              </a:rPr>
              <a:t/>
            </a:r>
            <a:br>
              <a:rPr lang="en-US" sz="4400" b="1" dirty="0">
                <a:solidFill>
                  <a:srgbClr val="1AB39F">
                    <a:lumMod val="60000"/>
                    <a:lumOff val="40000"/>
                  </a:srgbClr>
                </a:solidFill>
                <a:ea typeface="+mn-ea"/>
                <a:cs typeface="+mn-cs"/>
              </a:rPr>
            </a:br>
            <a:endParaRPr lang="en-US" dirty="0"/>
          </a:p>
        </p:txBody>
      </p:sp>
      <p:sp>
        <p:nvSpPr>
          <p:cNvPr id="4" name="Rectangle 3"/>
          <p:cNvSpPr/>
          <p:nvPr/>
        </p:nvSpPr>
        <p:spPr>
          <a:xfrm>
            <a:off x="5562600" y="1981200"/>
            <a:ext cx="3581400" cy="1200329"/>
          </a:xfrm>
          <a:prstGeom prst="rect">
            <a:avLst/>
          </a:prstGeom>
        </p:spPr>
        <p:txBody>
          <a:bodyPr wrap="square">
            <a:spAutoFit/>
          </a:bodyPr>
          <a:lstStyle/>
          <a:p>
            <a:pPr algn="ctr">
              <a:defRPr/>
            </a:pPr>
            <a:r>
              <a:rPr lang="en-US" sz="3200" b="1" kern="0" dirty="0" smtClean="0">
                <a:solidFill>
                  <a:srgbClr val="00B0F0"/>
                </a:solidFill>
              </a:rPr>
              <a:t>Shot of the Week: </a:t>
            </a:r>
          </a:p>
          <a:p>
            <a:pPr algn="ctr">
              <a:defRPr/>
            </a:pPr>
            <a:r>
              <a:rPr lang="en-US" sz="4000" b="1" kern="0" dirty="0" smtClean="0">
                <a:solidFill>
                  <a:srgbClr val="FA9500"/>
                </a:solidFill>
              </a:rPr>
              <a:t>  Sharks!!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3505200"/>
            <a:ext cx="2819400" cy="2362200"/>
          </a:xfrm>
          <a:prstGeom prst="rect">
            <a:avLst/>
          </a:prstGeom>
        </p:spPr>
      </p:pic>
    </p:spTree>
    <p:extLst>
      <p:ext uri="{BB962C8B-B14F-4D97-AF65-F5344CB8AC3E}">
        <p14:creationId xmlns:p14="http://schemas.microsoft.com/office/powerpoint/2010/main" val="2302057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5" y="5486400"/>
            <a:ext cx="8524766" cy="1612323"/>
          </a:xfrm>
        </p:spPr>
        <p:txBody>
          <a:bodyPr>
            <a:normAutofit fontScale="90000"/>
          </a:bodyPr>
          <a:lstStyle/>
          <a:p>
            <a:pPr lvl="0">
              <a:spcBef>
                <a:spcPct val="20000"/>
              </a:spcBef>
            </a:pPr>
            <a:r>
              <a:rPr lang="en-US" sz="1800" b="1" u="sng" dirty="0">
                <a:solidFill>
                  <a:srgbClr val="FF0000"/>
                </a:solidFill>
                <a:ea typeface="+mn-ea"/>
                <a:cs typeface="+mn-cs"/>
              </a:rPr>
              <a:t>Weekly Activities: </a:t>
            </a:r>
            <a:r>
              <a:rPr lang="en-US" sz="1800" b="1" u="sng" dirty="0" smtClean="0">
                <a:solidFill>
                  <a:srgbClr val="FF0000"/>
                </a:solidFill>
                <a:ea typeface="+mn-ea"/>
                <a:cs typeface="+mn-cs"/>
              </a:rPr>
              <a:t>08/22/2016-08/26/2016</a:t>
            </a:r>
            <a:r>
              <a:rPr lang="en-US" sz="1600" dirty="0">
                <a:solidFill>
                  <a:srgbClr val="2F2B20"/>
                </a:solidFill>
                <a:ea typeface="+mn-ea"/>
                <a:cs typeface="+mn-cs"/>
              </a:rPr>
              <a:t>	</a:t>
            </a:r>
            <a:r>
              <a:rPr lang="en-US" sz="1600" b="1" dirty="0">
                <a:solidFill>
                  <a:srgbClr val="0070C0"/>
                </a:solidFill>
                <a:ea typeface="+mn-ea"/>
                <a:cs typeface="+mn-cs"/>
              </a:rPr>
              <a:t>		</a:t>
            </a:r>
            <a:br>
              <a:rPr lang="en-US" sz="1600" b="1" dirty="0">
                <a:solidFill>
                  <a:srgbClr val="0070C0"/>
                </a:solidFill>
                <a:ea typeface="+mn-ea"/>
                <a:cs typeface="+mn-cs"/>
              </a:rPr>
            </a:br>
            <a:r>
              <a:rPr lang="en-US" sz="1600" b="1" dirty="0">
                <a:solidFill>
                  <a:srgbClr val="0070C0"/>
                </a:solidFill>
                <a:ea typeface="+mn-ea"/>
                <a:cs typeface="+mn-cs"/>
              </a:rPr>
              <a:t>	</a:t>
            </a:r>
            <a:r>
              <a:rPr lang="en-US" sz="1600" b="1" dirty="0">
                <a:solidFill>
                  <a:schemeClr val="tx1"/>
                </a:solidFill>
                <a:ea typeface="+mn-ea"/>
                <a:cs typeface="+mn-cs"/>
              </a:rPr>
              <a:t>Grade </a:t>
            </a:r>
            <a:r>
              <a:rPr lang="en-US" sz="1600" b="1" dirty="0" smtClean="0">
                <a:solidFill>
                  <a:schemeClr val="tx1"/>
                </a:solidFill>
                <a:ea typeface="+mn-ea"/>
                <a:cs typeface="+mn-cs"/>
              </a:rPr>
              <a:t>7: </a:t>
            </a:r>
            <a:r>
              <a:rPr lang="en-US" sz="1600" b="1" dirty="0" smtClean="0">
                <a:solidFill>
                  <a:srgbClr val="0070C0"/>
                </a:solidFill>
                <a:ea typeface="+mn-ea"/>
                <a:cs typeface="+mn-cs"/>
              </a:rPr>
              <a:t>Game Play-Volleyball &amp; Swim</a:t>
            </a:r>
            <a:r>
              <a:rPr lang="en-US" sz="1600" b="1" dirty="0">
                <a:solidFill>
                  <a:srgbClr val="0070C0"/>
                </a:solidFill>
                <a:ea typeface="+mn-ea"/>
                <a:cs typeface="+mn-cs"/>
              </a:rPr>
              <a:t>		</a:t>
            </a:r>
            <a:br>
              <a:rPr lang="en-US" sz="1600" b="1" dirty="0">
                <a:solidFill>
                  <a:srgbClr val="0070C0"/>
                </a:solidFill>
                <a:ea typeface="+mn-ea"/>
                <a:cs typeface="+mn-cs"/>
              </a:rPr>
            </a:br>
            <a:r>
              <a:rPr lang="en-US" sz="1600" b="1" dirty="0">
                <a:solidFill>
                  <a:srgbClr val="0070C0"/>
                </a:solidFill>
                <a:ea typeface="+mn-ea"/>
                <a:cs typeface="+mn-cs"/>
              </a:rPr>
              <a:t>	</a:t>
            </a:r>
            <a:r>
              <a:rPr lang="en-US" sz="1600" b="1" dirty="0">
                <a:solidFill>
                  <a:schemeClr val="tx1"/>
                </a:solidFill>
                <a:ea typeface="+mn-ea"/>
                <a:cs typeface="+mn-cs"/>
              </a:rPr>
              <a:t>Grade</a:t>
            </a:r>
            <a:r>
              <a:rPr lang="en-US" sz="1600" b="1" dirty="0">
                <a:solidFill>
                  <a:srgbClr val="0070C0"/>
                </a:solidFill>
                <a:ea typeface="+mn-ea"/>
                <a:cs typeface="+mn-cs"/>
              </a:rPr>
              <a:t> </a:t>
            </a:r>
            <a:r>
              <a:rPr lang="en-US" sz="1600" b="1" dirty="0" smtClean="0">
                <a:solidFill>
                  <a:schemeClr val="tx1"/>
                </a:solidFill>
                <a:ea typeface="+mn-ea"/>
                <a:cs typeface="+mn-cs"/>
              </a:rPr>
              <a:t>8</a:t>
            </a:r>
            <a:r>
              <a:rPr lang="en-US" sz="1600" b="1" dirty="0" smtClean="0">
                <a:solidFill>
                  <a:srgbClr val="0070C0"/>
                </a:solidFill>
                <a:ea typeface="+mn-ea"/>
                <a:cs typeface="+mn-cs"/>
              </a:rPr>
              <a:t>: </a:t>
            </a:r>
            <a:r>
              <a:rPr lang="en-US" sz="1600" b="1" dirty="0">
                <a:solidFill>
                  <a:srgbClr val="0070C0"/>
                </a:solidFill>
              </a:rPr>
              <a:t>Game </a:t>
            </a:r>
            <a:r>
              <a:rPr lang="en-US" sz="1600" b="1" dirty="0" smtClean="0">
                <a:solidFill>
                  <a:srgbClr val="0070C0"/>
                </a:solidFill>
              </a:rPr>
              <a:t>Play-Volleyball </a:t>
            </a:r>
            <a:r>
              <a:rPr lang="en-US" sz="1600" b="1" dirty="0">
                <a:solidFill>
                  <a:srgbClr val="0070C0"/>
                </a:solidFill>
              </a:rPr>
              <a:t>&amp; Swim </a:t>
            </a:r>
            <a:r>
              <a:rPr lang="en-US" sz="1600" b="1" dirty="0">
                <a:solidFill>
                  <a:srgbClr val="0070C0"/>
                </a:solidFill>
                <a:ea typeface="+mn-ea"/>
                <a:cs typeface="+mn-cs"/>
              </a:rPr>
              <a:t>		</a:t>
            </a:r>
            <a:r>
              <a:rPr lang="en-US" sz="1600" b="1" dirty="0" smtClean="0">
                <a:solidFill>
                  <a:srgbClr val="0070C0"/>
                </a:solidFill>
                <a:ea typeface="+mn-ea"/>
                <a:cs typeface="+mn-cs"/>
              </a:rPr>
              <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chemeClr val="tx1"/>
                </a:solidFill>
                <a:ea typeface="+mn-ea"/>
                <a:cs typeface="+mn-cs"/>
              </a:rPr>
              <a:t>HS PE 1&amp;2: </a:t>
            </a:r>
            <a:r>
              <a:rPr lang="en-US" sz="1600" b="1" dirty="0">
                <a:solidFill>
                  <a:srgbClr val="0070C0"/>
                </a:solidFill>
              </a:rPr>
              <a:t>Game </a:t>
            </a:r>
            <a:r>
              <a:rPr lang="en-US" sz="1600" b="1" dirty="0" smtClean="0">
                <a:solidFill>
                  <a:srgbClr val="0070C0"/>
                </a:solidFill>
              </a:rPr>
              <a:t>Play-Volleyball </a:t>
            </a:r>
            <a:r>
              <a:rPr lang="en-US" sz="1600" b="1" dirty="0">
                <a:solidFill>
                  <a:srgbClr val="0070C0"/>
                </a:solidFill>
              </a:rPr>
              <a:t>&amp; Swim </a:t>
            </a:r>
            <a:r>
              <a:rPr lang="en-US" sz="1600" b="1" dirty="0" smtClean="0">
                <a:solidFill>
                  <a:srgbClr val="0070C0"/>
                </a:solidFill>
                <a:ea typeface="+mn-ea"/>
                <a:cs typeface="+mn-cs"/>
              </a:rPr>
              <a:t/>
            </a:r>
            <a:br>
              <a:rPr lang="en-US" sz="1600" b="1" dirty="0" smtClean="0">
                <a:solidFill>
                  <a:srgbClr val="0070C0"/>
                </a:solidFill>
                <a:ea typeface="+mn-ea"/>
                <a:cs typeface="+mn-cs"/>
              </a:rPr>
            </a:br>
            <a:r>
              <a:rPr lang="en-US" sz="1600" dirty="0">
                <a:solidFill>
                  <a:srgbClr val="2F2B20"/>
                </a:solidFill>
                <a:ea typeface="+mn-ea"/>
                <a:cs typeface="+mn-cs"/>
              </a:rPr>
              <a:t/>
            </a:r>
            <a:br>
              <a:rPr lang="en-US" sz="1600" dirty="0">
                <a:solidFill>
                  <a:srgbClr val="2F2B20"/>
                </a:solidFill>
                <a:ea typeface="+mn-ea"/>
                <a:cs typeface="+mn-cs"/>
              </a:rPr>
            </a:br>
            <a:r>
              <a:rPr lang="en-US" sz="1800" b="1" u="sng" dirty="0">
                <a:solidFill>
                  <a:srgbClr val="FF0000"/>
                </a:solidFill>
                <a:ea typeface="+mn-ea"/>
                <a:cs typeface="+mn-cs"/>
              </a:rPr>
              <a:t>General News:</a:t>
            </a:r>
            <a:r>
              <a:rPr lang="en-US" sz="1600" b="1" u="sng" dirty="0">
                <a:solidFill>
                  <a:srgbClr val="2F2B20"/>
                </a:solidFill>
                <a:ea typeface="+mn-ea"/>
                <a:cs typeface="+mn-cs"/>
              </a:rPr>
              <a:t/>
            </a:r>
            <a:br>
              <a:rPr lang="en-US" sz="1600" b="1" u="sng" dirty="0">
                <a:solidFill>
                  <a:srgbClr val="2F2B20"/>
                </a:solidFill>
                <a:ea typeface="+mn-ea"/>
                <a:cs typeface="+mn-cs"/>
              </a:rPr>
            </a:br>
            <a:r>
              <a:rPr lang="en-US" sz="1600" dirty="0">
                <a:solidFill>
                  <a:srgbClr val="2F2B20"/>
                </a:solidFill>
                <a:ea typeface="+mn-ea"/>
                <a:cs typeface="+mn-cs"/>
              </a:rPr>
              <a:t>	</a:t>
            </a:r>
            <a:r>
              <a:rPr lang="en-US" sz="1600" b="1" dirty="0">
                <a:solidFill>
                  <a:srgbClr val="0070C0"/>
                </a:solidFill>
                <a:ea typeface="+mn-ea"/>
                <a:cs typeface="+mn-cs"/>
              </a:rPr>
              <a:t>1. </a:t>
            </a:r>
            <a:r>
              <a:rPr lang="en-US" sz="1600" b="1" dirty="0" smtClean="0">
                <a:solidFill>
                  <a:srgbClr val="0070C0"/>
                </a:solidFill>
                <a:ea typeface="+mn-ea"/>
                <a:cs typeface="+mn-cs"/>
              </a:rPr>
              <a:t>Swimming will begin on Wednesday!</a:t>
            </a:r>
            <a:r>
              <a:rPr lang="en-US" sz="1600" b="1" dirty="0">
                <a:solidFill>
                  <a:srgbClr val="0070C0"/>
                </a:solidFill>
                <a:ea typeface="+mn-ea"/>
                <a:cs typeface="+mn-cs"/>
              </a:rPr>
              <a:t/>
            </a:r>
            <a:br>
              <a:rPr lang="en-US" sz="1600" b="1" dirty="0">
                <a:solidFill>
                  <a:srgbClr val="0070C0"/>
                </a:solidFill>
                <a:ea typeface="+mn-ea"/>
                <a:cs typeface="+mn-cs"/>
              </a:rPr>
            </a:br>
            <a:r>
              <a:rPr lang="en-US" sz="1600" b="1" dirty="0">
                <a:solidFill>
                  <a:srgbClr val="0070C0"/>
                </a:solidFill>
                <a:ea typeface="+mn-ea"/>
                <a:cs typeface="+mn-cs"/>
              </a:rPr>
              <a:t>	2. </a:t>
            </a:r>
            <a:r>
              <a:rPr lang="en-US" sz="1600" b="1" dirty="0" smtClean="0">
                <a:solidFill>
                  <a:srgbClr val="0070C0"/>
                </a:solidFill>
                <a:ea typeface="+mn-ea"/>
                <a:cs typeface="+mn-cs"/>
              </a:rPr>
              <a:t>Soccer Camp Sign-ups are still going!</a:t>
            </a:r>
            <a:r>
              <a:rPr lang="en-US" sz="1600" b="1" dirty="0">
                <a:solidFill>
                  <a:srgbClr val="0070C0"/>
                </a:solidFill>
                <a:ea typeface="+mn-ea"/>
                <a:cs typeface="+mn-cs"/>
              </a:rPr>
              <a:t/>
            </a:r>
            <a:br>
              <a:rPr lang="en-US" sz="1600" b="1" dirty="0">
                <a:solidFill>
                  <a:srgbClr val="0070C0"/>
                </a:solidFill>
                <a:ea typeface="+mn-ea"/>
                <a:cs typeface="+mn-cs"/>
              </a:rPr>
            </a:br>
            <a:r>
              <a:rPr lang="en-US" sz="1600" b="1" dirty="0">
                <a:solidFill>
                  <a:srgbClr val="0070C0"/>
                </a:solidFill>
                <a:ea typeface="+mn-ea"/>
                <a:cs typeface="+mn-cs"/>
              </a:rPr>
              <a:t>	3. ASAP </a:t>
            </a:r>
            <a:r>
              <a:rPr lang="en-US" sz="1600" b="1" dirty="0" smtClean="0">
                <a:solidFill>
                  <a:srgbClr val="0070C0"/>
                </a:solidFill>
                <a:ea typeface="+mn-ea"/>
                <a:cs typeface="+mn-cs"/>
              </a:rPr>
              <a:t>has started!</a:t>
            </a:r>
            <a:r>
              <a:rPr lang="en-US" sz="1600" b="1" dirty="0">
                <a:solidFill>
                  <a:srgbClr val="0070C0"/>
                </a:solidFill>
                <a:ea typeface="+mn-ea"/>
                <a:cs typeface="+mn-cs"/>
              </a:rPr>
              <a:t/>
            </a:r>
            <a:br>
              <a:rPr lang="en-US" sz="1600" b="1" dirty="0">
                <a:solidFill>
                  <a:srgbClr val="0070C0"/>
                </a:solidFill>
                <a:ea typeface="+mn-ea"/>
                <a:cs typeface="+mn-cs"/>
              </a:rPr>
            </a:br>
            <a:r>
              <a:rPr lang="en-US" sz="1600" b="1" dirty="0">
                <a:solidFill>
                  <a:srgbClr val="0070C0"/>
                </a:solidFill>
                <a:ea typeface="+mn-ea"/>
                <a:cs typeface="+mn-cs"/>
              </a:rPr>
              <a:t>	4. </a:t>
            </a:r>
            <a:r>
              <a:rPr lang="en-US" sz="1600" b="1" dirty="0" smtClean="0">
                <a:solidFill>
                  <a:srgbClr val="0070C0"/>
                </a:solidFill>
                <a:ea typeface="+mn-ea"/>
                <a:cs typeface="+mn-cs"/>
              </a:rPr>
              <a:t>Varsity Volleyball practice this week!</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5. Middle School Soccer practice </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   this week!!</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6. Order QISS Spirit Wear by Sept. 5th</a:t>
            </a:r>
            <a:r>
              <a:rPr lang="en-US" sz="1600" dirty="0" smtClean="0">
                <a:solidFill>
                  <a:srgbClr val="2F2B20"/>
                </a:solidFill>
                <a:ea typeface="+mn-ea"/>
                <a:cs typeface="+mn-cs"/>
              </a:rPr>
              <a:t/>
            </a:r>
            <a:br>
              <a:rPr lang="en-US" sz="1600" dirty="0" smtClean="0">
                <a:solidFill>
                  <a:srgbClr val="2F2B20"/>
                </a:solidFill>
                <a:ea typeface="+mn-ea"/>
                <a:cs typeface="+mn-cs"/>
              </a:rPr>
            </a:br>
            <a:r>
              <a:rPr lang="en-US" sz="1600" dirty="0">
                <a:solidFill>
                  <a:srgbClr val="2F2B20"/>
                </a:solidFill>
                <a:ea typeface="+mn-ea"/>
                <a:cs typeface="+mn-cs"/>
              </a:rPr>
              <a:t/>
            </a:r>
            <a:br>
              <a:rPr lang="en-US" sz="1600" dirty="0">
                <a:solidFill>
                  <a:srgbClr val="2F2B20"/>
                </a:solidFill>
                <a:ea typeface="+mn-ea"/>
                <a:cs typeface="+mn-cs"/>
              </a:rPr>
            </a:br>
            <a:r>
              <a:rPr lang="en-US" sz="1800" b="1" u="sng" dirty="0">
                <a:solidFill>
                  <a:srgbClr val="FF0000"/>
                </a:solidFill>
                <a:ea typeface="+mn-ea"/>
                <a:cs typeface="+mn-cs"/>
              </a:rPr>
              <a:t>Things to bring:</a:t>
            </a:r>
            <a:r>
              <a:rPr lang="en-US" sz="1600" b="1" u="sng" dirty="0">
                <a:solidFill>
                  <a:srgbClr val="2F2B20"/>
                </a:solidFill>
                <a:ea typeface="+mn-ea"/>
                <a:cs typeface="+mn-cs"/>
              </a:rPr>
              <a:t/>
            </a:r>
            <a:br>
              <a:rPr lang="en-US" sz="1600" b="1" u="sng" dirty="0">
                <a:solidFill>
                  <a:srgbClr val="2F2B20"/>
                </a:solidFill>
                <a:ea typeface="+mn-ea"/>
                <a:cs typeface="+mn-cs"/>
              </a:rPr>
            </a:br>
            <a:r>
              <a:rPr lang="en-US" sz="1600" dirty="0">
                <a:solidFill>
                  <a:prstClr val="black"/>
                </a:solidFill>
                <a:ea typeface="+mn-ea"/>
                <a:cs typeface="+mn-cs"/>
              </a:rPr>
              <a:t>	</a:t>
            </a:r>
            <a:r>
              <a:rPr lang="en-US" sz="1600" b="1" dirty="0">
                <a:solidFill>
                  <a:srgbClr val="0070C0"/>
                </a:solidFill>
                <a:ea typeface="+mn-ea"/>
                <a:cs typeface="+mn-cs"/>
              </a:rPr>
              <a:t>1. Comfortable PE Attire: Shoes, </a:t>
            </a:r>
            <a:br>
              <a:rPr lang="en-US" sz="1600" b="1" dirty="0">
                <a:solidFill>
                  <a:srgbClr val="0070C0"/>
                </a:solidFill>
                <a:ea typeface="+mn-ea"/>
                <a:cs typeface="+mn-cs"/>
              </a:rPr>
            </a:br>
            <a:r>
              <a:rPr lang="en-US" sz="1600" b="1" dirty="0">
                <a:solidFill>
                  <a:srgbClr val="0070C0"/>
                </a:solidFill>
                <a:ea typeface="+mn-ea"/>
                <a:cs typeface="+mn-cs"/>
              </a:rPr>
              <a:t>	    shorts/Pants, T-shirt/Long sleeve 	</a:t>
            </a:r>
            <a:br>
              <a:rPr lang="en-US" sz="1600" b="1" dirty="0">
                <a:solidFill>
                  <a:srgbClr val="0070C0"/>
                </a:solidFill>
                <a:ea typeface="+mn-ea"/>
                <a:cs typeface="+mn-cs"/>
              </a:rPr>
            </a:br>
            <a:r>
              <a:rPr lang="en-US" sz="1600" b="1" dirty="0">
                <a:solidFill>
                  <a:srgbClr val="0070C0"/>
                </a:solidFill>
                <a:ea typeface="+mn-ea"/>
                <a:cs typeface="+mn-cs"/>
              </a:rPr>
              <a:t>	    shirt</a:t>
            </a:r>
            <a:br>
              <a:rPr lang="en-US" sz="1600" b="1" dirty="0">
                <a:solidFill>
                  <a:srgbClr val="0070C0"/>
                </a:solidFill>
                <a:ea typeface="+mn-ea"/>
                <a:cs typeface="+mn-cs"/>
              </a:rPr>
            </a:br>
            <a:r>
              <a:rPr lang="en-US" sz="1600" b="1" dirty="0">
                <a:solidFill>
                  <a:srgbClr val="0070C0"/>
                </a:solidFill>
                <a:ea typeface="+mn-ea"/>
                <a:cs typeface="+mn-cs"/>
              </a:rPr>
              <a:t>	2</a:t>
            </a:r>
            <a:r>
              <a:rPr lang="en-US" sz="1600" b="1" dirty="0" smtClean="0">
                <a:solidFill>
                  <a:srgbClr val="0070C0"/>
                </a:solidFill>
                <a:ea typeface="+mn-ea"/>
                <a:cs typeface="+mn-cs"/>
              </a:rPr>
              <a:t>. Bring a change of clothes to each  </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   class to earn full points</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3. Swimming: Goggles, Swim Suit, Swim </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   Cap, and Towel</a:t>
            </a:r>
            <a:r>
              <a:rPr lang="en-US" sz="1600" dirty="0">
                <a:solidFill>
                  <a:prstClr val="black"/>
                </a:solidFill>
                <a:ea typeface="+mn-ea"/>
                <a:cs typeface="+mn-cs"/>
              </a:rPr>
              <a:t/>
            </a:r>
            <a:br>
              <a:rPr lang="en-US" sz="1600" dirty="0">
                <a:solidFill>
                  <a:prstClr val="black"/>
                </a:solidFill>
                <a:ea typeface="+mn-ea"/>
                <a:cs typeface="+mn-cs"/>
              </a:rPr>
            </a:br>
            <a:r>
              <a:rPr lang="en-US" sz="1600" dirty="0">
                <a:solidFill>
                  <a:prstClr val="black"/>
                </a:solidFill>
                <a:ea typeface="+mn-ea"/>
                <a:cs typeface="+mn-cs"/>
              </a:rPr>
              <a:t/>
            </a:r>
            <a:br>
              <a:rPr lang="en-US" sz="1600" dirty="0">
                <a:solidFill>
                  <a:prstClr val="black"/>
                </a:solidFill>
                <a:ea typeface="+mn-ea"/>
                <a:cs typeface="+mn-cs"/>
              </a:rPr>
            </a:br>
            <a:r>
              <a:rPr lang="en-US" sz="1600" b="1" u="sng" dirty="0">
                <a:solidFill>
                  <a:srgbClr val="FF0000"/>
                </a:solidFill>
                <a:ea typeface="+mn-ea"/>
                <a:cs typeface="+mn-cs"/>
              </a:rPr>
              <a:t>Homework and Assignments:</a:t>
            </a:r>
            <a:r>
              <a:rPr lang="en-US" sz="1600" b="1" u="sng" dirty="0">
                <a:solidFill>
                  <a:prstClr val="black"/>
                </a:solidFill>
                <a:ea typeface="+mn-ea"/>
                <a:cs typeface="+mn-cs"/>
              </a:rPr>
              <a:t/>
            </a:r>
            <a:br>
              <a:rPr lang="en-US" sz="1600" b="1" u="sng" dirty="0">
                <a:solidFill>
                  <a:prstClr val="black"/>
                </a:solidFill>
                <a:ea typeface="+mn-ea"/>
                <a:cs typeface="+mn-cs"/>
              </a:rPr>
            </a:br>
            <a:r>
              <a:rPr lang="en-US" sz="1600" b="1" dirty="0">
                <a:solidFill>
                  <a:prstClr val="black"/>
                </a:solidFill>
                <a:ea typeface="+mn-ea"/>
                <a:cs typeface="+mn-cs"/>
              </a:rPr>
              <a:t>	</a:t>
            </a:r>
            <a:r>
              <a:rPr lang="en-US" sz="1600" b="1" dirty="0" smtClean="0">
                <a:solidFill>
                  <a:srgbClr val="0070C0"/>
                </a:solidFill>
                <a:ea typeface="+mn-ea"/>
                <a:cs typeface="+mn-cs"/>
              </a:rPr>
              <a:t>*Volleyball Assessment due Friday </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  on Edmodo!</a:t>
            </a:r>
            <a:r>
              <a:rPr lang="en-US" sz="1400" dirty="0">
                <a:solidFill>
                  <a:srgbClr val="2F2B20"/>
                </a:solidFill>
                <a:ea typeface="+mn-ea"/>
                <a:cs typeface="+mn-cs"/>
              </a:rPr>
              <a:t/>
            </a:r>
            <a:br>
              <a:rPr lang="en-US" sz="1400" dirty="0">
                <a:solidFill>
                  <a:srgbClr val="2F2B20"/>
                </a:solidFill>
                <a:ea typeface="+mn-ea"/>
                <a:cs typeface="+mn-cs"/>
              </a:rPr>
            </a:br>
            <a:endParaRPr lang="en-US" dirty="0"/>
          </a:p>
        </p:txBody>
      </p:sp>
      <p:sp>
        <p:nvSpPr>
          <p:cNvPr id="5" name="TextBox 4"/>
          <p:cNvSpPr txBox="1"/>
          <p:nvPr/>
        </p:nvSpPr>
        <p:spPr>
          <a:xfrm>
            <a:off x="13855" y="76200"/>
            <a:ext cx="4558145" cy="707886"/>
          </a:xfrm>
          <a:prstGeom prst="rect">
            <a:avLst/>
          </a:prstGeom>
          <a:noFill/>
        </p:spPr>
        <p:txBody>
          <a:bodyPr wrap="square" rtlCol="0">
            <a:spAutoFit/>
          </a:bodyPr>
          <a:lstStyle/>
          <a:p>
            <a:pPr algn="ctr"/>
            <a:r>
              <a:rPr lang="en-US" sz="4000" b="1" dirty="0" smtClean="0">
                <a:solidFill>
                  <a:srgbClr val="FA9500"/>
                </a:solidFill>
              </a:rPr>
              <a:t>PE Newsletter # 2</a:t>
            </a:r>
            <a:endParaRPr lang="en-US" sz="4000" b="1" dirty="0">
              <a:solidFill>
                <a:srgbClr val="FA9500"/>
              </a:solidFill>
            </a:endParaRPr>
          </a:p>
        </p:txBody>
      </p:sp>
      <p:sp>
        <p:nvSpPr>
          <p:cNvPr id="7" name="TextBox 6"/>
          <p:cNvSpPr txBox="1"/>
          <p:nvPr/>
        </p:nvSpPr>
        <p:spPr>
          <a:xfrm>
            <a:off x="4572000" y="430143"/>
            <a:ext cx="3657600" cy="1384995"/>
          </a:xfrm>
          <a:prstGeom prst="rect">
            <a:avLst/>
          </a:prstGeom>
          <a:noFill/>
        </p:spPr>
        <p:txBody>
          <a:bodyPr wrap="square" rtlCol="0">
            <a:spAutoFit/>
          </a:bodyPr>
          <a:lstStyle/>
          <a:p>
            <a:pPr algn="ctr"/>
            <a:r>
              <a:rPr lang="en-US" sz="2400" b="1" dirty="0" smtClean="0">
                <a:solidFill>
                  <a:srgbClr val="FFFF00"/>
                </a:solidFill>
              </a:rPr>
              <a:t>Action Shot of the Week: </a:t>
            </a:r>
          </a:p>
          <a:p>
            <a:pPr algn="ctr"/>
            <a:r>
              <a:rPr lang="en-US" sz="3600" b="1" dirty="0" smtClean="0">
                <a:solidFill>
                  <a:srgbClr val="FA9500"/>
                </a:solidFill>
              </a:rPr>
              <a:t>Go Sharks!!!!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438400"/>
            <a:ext cx="3657600" cy="3276600"/>
          </a:xfrm>
          <a:prstGeom prst="rect">
            <a:avLst/>
          </a:prstGeom>
        </p:spPr>
      </p:pic>
    </p:spTree>
    <p:extLst>
      <p:ext uri="{BB962C8B-B14F-4D97-AF65-F5344CB8AC3E}">
        <p14:creationId xmlns:p14="http://schemas.microsoft.com/office/powerpoint/2010/main" val="2954851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1981200"/>
            <a:ext cx="6400800" cy="4724400"/>
          </a:xfrm>
        </p:spPr>
        <p:txBody>
          <a:bodyPr>
            <a:normAutofit/>
          </a:bodyPr>
          <a:lstStyle/>
          <a:p>
            <a:r>
              <a:rPr lang="en-US" sz="1600" b="1" u="sng" cap="all" spc="0" dirty="0">
                <a:solidFill>
                  <a:srgbClr val="FF0000"/>
                </a:solidFill>
                <a:effectLst>
                  <a:reflection blurRad="12700" stA="34000" endA="740" endPos="53000" dir="5400000" sy="-100000" algn="bl" rotWithShape="0"/>
                </a:effectLst>
                <a:latin typeface="Consolas"/>
                <a:ea typeface="+mj-ea"/>
                <a:cs typeface="+mj-cs"/>
              </a:rPr>
              <a:t>Weekly Activities: </a:t>
            </a:r>
            <a:r>
              <a:rPr lang="en-US" sz="1600" b="1" u="sng" cap="all" spc="0" dirty="0" smtClean="0">
                <a:solidFill>
                  <a:srgbClr val="FF0000"/>
                </a:solidFill>
                <a:effectLst>
                  <a:reflection blurRad="12700" stA="34000" endA="740" endPos="53000" dir="5400000" sy="-100000" algn="bl" rotWithShape="0"/>
                </a:effectLst>
                <a:latin typeface="Consolas"/>
                <a:ea typeface="+mj-ea"/>
                <a:cs typeface="+mj-cs"/>
              </a:rPr>
              <a:t>1/23/2017-1/26/2017</a:t>
            </a:r>
            <a:r>
              <a:rPr lang="en-US" sz="1400" b="1" cap="all" spc="0" dirty="0">
                <a:solidFill>
                  <a:srgbClr val="2F2B20"/>
                </a:solidFill>
                <a:effectLst>
                  <a:reflection blurRad="12700" stA="34000" endA="740" endPos="53000" dir="5400000" sy="-100000" algn="bl" rotWithShape="0"/>
                </a:effectLst>
                <a:latin typeface="Consolas"/>
                <a:ea typeface="+mj-ea"/>
                <a:cs typeface="+mj-cs"/>
              </a:rPr>
              <a:t>	</a:t>
            </a:r>
            <a:r>
              <a:rPr lang="en-US" sz="1400" b="1" cap="all" spc="0" dirty="0">
                <a:solidFill>
                  <a:srgbClr val="0070C0"/>
                </a:solidFill>
                <a:effectLst>
                  <a:reflection blurRad="12700" stA="34000" endA="740" endPos="53000" dir="5400000" sy="-100000" algn="bl" rotWithShape="0"/>
                </a:effectLst>
                <a:latin typeface="Consolas"/>
                <a:ea typeface="+mj-ea"/>
                <a:cs typeface="+mj-cs"/>
              </a:rPr>
              <a:t>		</a:t>
            </a:r>
            <a:br>
              <a:rPr lang="en-US" sz="1400" b="1" cap="all" spc="0" dirty="0">
                <a:solidFill>
                  <a:srgbClr val="0070C0"/>
                </a:solidFill>
                <a:effectLst>
                  <a:reflection blurRad="12700" stA="34000" endA="740" endPos="53000" dir="5400000" sy="-100000" algn="bl" rotWithShape="0"/>
                </a:effectLst>
                <a:latin typeface="Consolas"/>
                <a:ea typeface="+mj-ea"/>
                <a:cs typeface="+mj-cs"/>
              </a:rPr>
            </a:br>
            <a:r>
              <a:rPr lang="en-US" sz="1400" b="1" cap="all" spc="0" dirty="0">
                <a:solidFill>
                  <a:srgbClr val="0070C0"/>
                </a:solidFill>
                <a:effectLst>
                  <a:reflection blurRad="12700" stA="34000" endA="740" endPos="53000" dir="5400000" sy="-100000" algn="bl" rotWithShape="0"/>
                </a:effectLst>
                <a:latin typeface="Consolas"/>
                <a:ea typeface="+mj-ea"/>
                <a:cs typeface="+mj-cs"/>
              </a:rPr>
              <a:t>	</a:t>
            </a:r>
            <a:r>
              <a:rPr lang="en-US" sz="1400" b="1" cap="all" spc="0" dirty="0">
                <a:solidFill>
                  <a:prstClr val="white"/>
                </a:solidFill>
                <a:effectLst>
                  <a:reflection blurRad="12700" stA="34000" endA="740" endPos="53000" dir="5400000" sy="-100000" algn="bl" rotWithShape="0"/>
                </a:effectLst>
                <a:latin typeface="Consolas"/>
                <a:ea typeface="+mj-ea"/>
                <a:cs typeface="+mj-cs"/>
              </a:rPr>
              <a:t>Grade 7: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Basketball- Dribbling</a:t>
            </a:r>
            <a:r>
              <a:rPr lang="en-US" sz="1400" b="1" cap="all" spc="0" dirty="0">
                <a:solidFill>
                  <a:prstClr val="white"/>
                </a:solidFill>
                <a:effectLst>
                  <a:reflection blurRad="12700" stA="34000" endA="740" endPos="53000" dir="5400000" sy="-100000" algn="bl" rotWithShape="0"/>
                </a:effectLst>
                <a:latin typeface="Consolas"/>
                <a:ea typeface="+mj-ea"/>
                <a:cs typeface="+mj-cs"/>
              </a:rPr>
              <a:t>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HS PE 1&amp;2: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Basketball- Expert Dribbling</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Nutrition and Wellness- Alcohol  Part 2</a:t>
            </a:r>
            <a:r>
              <a:rPr lang="en-US" sz="1400" b="1" cap="all" spc="0" dirty="0">
                <a:solidFill>
                  <a:srgbClr val="2F2B20"/>
                </a:solidFill>
                <a:effectLst>
                  <a:reflection blurRad="12700" stA="34000" endA="740" endPos="53000" dir="5400000" sy="-100000" algn="bl" rotWithShape="0"/>
                </a:effectLst>
                <a:latin typeface="Consolas"/>
                <a:ea typeface="+mj-ea"/>
                <a:cs typeface="+mj-cs"/>
              </a:rPr>
              <a:t/>
            </a:r>
            <a:br>
              <a:rPr lang="en-US" sz="1400" b="1" cap="all" spc="0" dirty="0">
                <a:solidFill>
                  <a:srgbClr val="2F2B20"/>
                </a:solidFill>
                <a:effectLst>
                  <a:reflection blurRad="12700" stA="34000" endA="740" endPos="53000" dir="5400000" sy="-100000" algn="bl" rotWithShape="0"/>
                </a:effectLst>
                <a:latin typeface="Consolas"/>
                <a:ea typeface="+mj-ea"/>
                <a:cs typeface="+mj-cs"/>
              </a:rPr>
            </a:br>
            <a:r>
              <a:rPr lang="en-US" sz="1600" b="1" u="sng" cap="all" spc="0" dirty="0">
                <a:solidFill>
                  <a:srgbClr val="FF0000"/>
                </a:solidFill>
                <a:effectLst>
                  <a:reflection blurRad="12700" stA="34000" endA="740" endPos="53000" dir="5400000" sy="-100000" algn="bl" rotWithShape="0"/>
                </a:effectLst>
                <a:latin typeface="Consolas"/>
                <a:ea typeface="+mj-ea"/>
                <a:cs typeface="+mj-cs"/>
              </a:rPr>
              <a:t>General News:</a:t>
            </a:r>
            <a:r>
              <a:rPr lang="en-US" sz="1400" b="1" u="sng" cap="all" spc="0" dirty="0">
                <a:solidFill>
                  <a:srgbClr val="2F2B20"/>
                </a:solidFill>
                <a:effectLst>
                  <a:reflection blurRad="12700" stA="34000" endA="740" endPos="53000" dir="5400000" sy="-100000" algn="bl" rotWithShape="0"/>
                </a:effectLst>
                <a:latin typeface="Consolas"/>
                <a:ea typeface="+mj-ea"/>
                <a:cs typeface="+mj-cs"/>
              </a:rPr>
              <a:t/>
            </a:r>
            <a:br>
              <a:rPr lang="en-US" sz="1400" b="1" u="sng" cap="all" spc="0" dirty="0">
                <a:solidFill>
                  <a:srgbClr val="2F2B20"/>
                </a:solidFill>
                <a:effectLst>
                  <a:reflection blurRad="12700" stA="34000" endA="740" endPos="53000" dir="5400000" sy="-100000" algn="bl" rotWithShape="0"/>
                </a:effectLst>
                <a:latin typeface="Consolas"/>
                <a:ea typeface="+mj-ea"/>
                <a:cs typeface="+mj-cs"/>
              </a:rPr>
            </a:br>
            <a:r>
              <a:rPr lang="en-US" sz="1400" b="1" cap="all" spc="0" dirty="0">
                <a:solidFill>
                  <a:srgbClr val="2F2B20"/>
                </a:solidFill>
                <a:effectLst>
                  <a:reflection blurRad="12700" stA="34000" endA="740" endPos="53000" dir="5400000" sy="-100000" algn="bl" rotWithShape="0"/>
                </a:effectLst>
                <a:latin typeface="Consolas"/>
                <a:ea typeface="+mj-ea"/>
                <a:cs typeface="+mj-cs"/>
              </a:rPr>
              <a:t>	</a:t>
            </a:r>
            <a:r>
              <a:rPr lang="en-US" sz="1400" b="1" cap="all" spc="0" dirty="0">
                <a:solidFill>
                  <a:prstClr val="white"/>
                </a:solidFill>
                <a:effectLst>
                  <a:reflection blurRad="12700" stA="34000" endA="740" endPos="53000" dir="5400000" sy="-100000" algn="bl" rotWithShape="0"/>
                </a:effectLst>
                <a:latin typeface="Consolas"/>
                <a:ea typeface="+mj-ea"/>
                <a:cs typeface="+mj-cs"/>
              </a:rPr>
              <a:t>1.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China Day this </a:t>
            </a:r>
            <a:r>
              <a:rPr lang="en-US" sz="1400" b="1" cap="all" spc="0" dirty="0" err="1" smtClean="0">
                <a:solidFill>
                  <a:prstClr val="white"/>
                </a:solidFill>
                <a:effectLst>
                  <a:reflection blurRad="12700" stA="34000" endA="740" endPos="53000" dir="5400000" sy="-100000" algn="bl" rotWithShape="0"/>
                </a:effectLst>
                <a:latin typeface="Consolas"/>
                <a:ea typeface="+mj-ea"/>
                <a:cs typeface="+mj-cs"/>
              </a:rPr>
              <a:t>wednesday</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2.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Varsity Basketball Practice </a:t>
            </a:r>
            <a:r>
              <a:rPr lang="en-US" sz="1400" b="1" cap="all" spc="0" dirty="0" err="1" smtClean="0">
                <a:solidFill>
                  <a:prstClr val="white"/>
                </a:solidFill>
                <a:effectLst>
                  <a:reflection blurRad="12700" stA="34000" endA="740" endPos="53000" dir="5400000" sy="-100000" algn="bl" rotWithShape="0"/>
                </a:effectLst>
                <a:latin typeface="Consolas"/>
                <a:ea typeface="+mj-ea"/>
                <a:cs typeface="+mj-cs"/>
              </a:rPr>
              <a:t>Mon,Tues,Wed,&amp;Thurs</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3.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Spirit Wear Last order will go out after break!</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4.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ASAP will begin after break!</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5.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QISS is starting a QISS Golf Team this Spring.    	please sign-up!!</a:t>
            </a:r>
            <a:r>
              <a:rPr lang="en-US" sz="1400" b="1" cap="all" spc="0" dirty="0">
                <a:solidFill>
                  <a:srgbClr val="2F2B20"/>
                </a:solidFill>
                <a:effectLst>
                  <a:reflection blurRad="12700" stA="34000" endA="740" endPos="53000" dir="5400000" sy="-100000" algn="bl" rotWithShape="0"/>
                </a:effectLst>
                <a:latin typeface="Consolas"/>
                <a:ea typeface="+mj-ea"/>
                <a:cs typeface="+mj-cs"/>
              </a:rPr>
              <a:t/>
            </a:r>
            <a:br>
              <a:rPr lang="en-US" sz="1400" b="1" cap="all" spc="0" dirty="0">
                <a:solidFill>
                  <a:srgbClr val="2F2B20"/>
                </a:solidFill>
                <a:effectLst>
                  <a:reflection blurRad="12700" stA="34000" endA="740" endPos="53000" dir="5400000" sy="-100000" algn="bl" rotWithShape="0"/>
                </a:effectLst>
                <a:latin typeface="Consolas"/>
                <a:ea typeface="+mj-ea"/>
                <a:cs typeface="+mj-cs"/>
              </a:rPr>
            </a:br>
            <a:r>
              <a:rPr lang="en-US" sz="1400" b="1" cap="all" spc="0" dirty="0">
                <a:solidFill>
                  <a:srgbClr val="2F2B20"/>
                </a:solidFill>
                <a:effectLst>
                  <a:reflection blurRad="12700" stA="34000" endA="740" endPos="53000" dir="5400000" sy="-100000" algn="bl" rotWithShape="0"/>
                </a:effectLst>
                <a:latin typeface="Consolas"/>
                <a:ea typeface="+mj-ea"/>
                <a:cs typeface="+mj-cs"/>
              </a:rPr>
              <a:t/>
            </a:r>
            <a:br>
              <a:rPr lang="en-US" sz="1400" b="1" cap="all" spc="0" dirty="0">
                <a:solidFill>
                  <a:srgbClr val="2F2B20"/>
                </a:solidFill>
                <a:effectLst>
                  <a:reflection blurRad="12700" stA="34000" endA="740" endPos="53000" dir="5400000" sy="-100000" algn="bl" rotWithShape="0"/>
                </a:effectLst>
                <a:latin typeface="Consolas"/>
                <a:ea typeface="+mj-ea"/>
                <a:cs typeface="+mj-cs"/>
              </a:rPr>
            </a:br>
            <a:r>
              <a:rPr lang="en-US" sz="1600" b="1" u="sng" cap="all" spc="0" dirty="0">
                <a:solidFill>
                  <a:srgbClr val="FF0000"/>
                </a:solidFill>
                <a:effectLst>
                  <a:reflection blurRad="12700" stA="34000" endA="740" endPos="53000" dir="5400000" sy="-100000" algn="bl" rotWithShape="0"/>
                </a:effectLst>
                <a:latin typeface="Consolas"/>
                <a:ea typeface="+mj-ea"/>
                <a:cs typeface="+mj-cs"/>
              </a:rPr>
              <a:t>Things to bring:</a:t>
            </a:r>
            <a:r>
              <a:rPr lang="en-US" sz="1400" b="1" u="sng" cap="all" spc="0" dirty="0">
                <a:solidFill>
                  <a:srgbClr val="2F2B20"/>
                </a:solidFill>
                <a:effectLst>
                  <a:reflection blurRad="12700" stA="34000" endA="740" endPos="53000" dir="5400000" sy="-100000" algn="bl" rotWithShape="0"/>
                </a:effectLst>
                <a:latin typeface="Consolas"/>
                <a:ea typeface="+mj-ea"/>
                <a:cs typeface="+mj-cs"/>
              </a:rPr>
              <a:t/>
            </a:r>
            <a:br>
              <a:rPr lang="en-US" sz="1400" b="1" u="sng" cap="all" spc="0" dirty="0">
                <a:solidFill>
                  <a:srgbClr val="2F2B20"/>
                </a:solidFill>
                <a:effectLst>
                  <a:reflection blurRad="12700" stA="34000" endA="740" endPos="53000" dir="5400000" sy="-100000" algn="bl" rotWithShape="0"/>
                </a:effectLst>
                <a:latin typeface="Consolas"/>
                <a:ea typeface="+mj-ea"/>
                <a:cs typeface="+mj-cs"/>
              </a:rPr>
            </a:br>
            <a:r>
              <a:rPr lang="en-US" sz="1400" b="1" cap="all" spc="0" dirty="0">
                <a:solidFill>
                  <a:prstClr val="black"/>
                </a:solidFill>
                <a:effectLst>
                  <a:reflection blurRad="12700" stA="34000" endA="740" endPos="53000" dir="5400000" sy="-100000" algn="bl" rotWithShape="0"/>
                </a:effectLst>
                <a:latin typeface="Consolas"/>
                <a:ea typeface="+mj-ea"/>
                <a:cs typeface="+mj-cs"/>
              </a:rPr>
              <a:t>	</a:t>
            </a:r>
            <a:r>
              <a:rPr lang="en-US" sz="1400" b="1" cap="all" spc="0" dirty="0">
                <a:solidFill>
                  <a:prstClr val="white"/>
                </a:solidFill>
                <a:effectLst>
                  <a:reflection blurRad="12700" stA="34000" endA="740" endPos="53000" dir="5400000" sy="-100000" algn="bl" rotWithShape="0"/>
                </a:effectLst>
                <a:latin typeface="Consolas"/>
                <a:ea typeface="+mj-ea"/>
                <a:cs typeface="+mj-cs"/>
              </a:rPr>
              <a:t>1. Comfortable PE Attire: Shoes,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shorts/Pants, T-shirt/Long sleeve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shirt</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2. Bring a change of clothes to each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class to earn full points</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3. Homework Assignments turned in on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time please!</a:t>
            </a:r>
            <a:endParaRPr lang="en-US" dirty="0"/>
          </a:p>
        </p:txBody>
      </p:sp>
      <p:sp>
        <p:nvSpPr>
          <p:cNvPr id="2" name="Title 1"/>
          <p:cNvSpPr>
            <a:spLocks noGrp="1"/>
          </p:cNvSpPr>
          <p:nvPr>
            <p:ph type="title"/>
          </p:nvPr>
        </p:nvSpPr>
        <p:spPr>
          <a:xfrm>
            <a:off x="457200" y="1066800"/>
            <a:ext cx="7680960" cy="1066800"/>
          </a:xfrm>
        </p:spPr>
        <p:txBody>
          <a:bodyPr>
            <a:normAutofit fontScale="90000"/>
          </a:bodyPr>
          <a:lstStyle/>
          <a:p>
            <a:pPr lvl="0" algn="ctr">
              <a:spcBef>
                <a:spcPts val="0"/>
              </a:spcBef>
            </a:pPr>
            <a:r>
              <a:rPr lang="en-US" sz="4400" b="1" dirty="0">
                <a:solidFill>
                  <a:srgbClr val="1AB39F">
                    <a:lumMod val="60000"/>
                    <a:lumOff val="40000"/>
                  </a:srgbClr>
                </a:solidFill>
                <a:ea typeface="+mn-ea"/>
                <a:cs typeface="+mn-cs"/>
              </a:rPr>
              <a:t>QISS Upper Physical Education Newsletter </a:t>
            </a:r>
            <a:r>
              <a:rPr lang="en-US" sz="4400" b="1" dirty="0" smtClean="0">
                <a:solidFill>
                  <a:srgbClr val="1AB39F">
                    <a:lumMod val="60000"/>
                    <a:lumOff val="40000"/>
                  </a:srgbClr>
                </a:solidFill>
                <a:ea typeface="+mn-ea"/>
                <a:cs typeface="+mn-cs"/>
              </a:rPr>
              <a:t>#20</a:t>
            </a:r>
            <a:r>
              <a:rPr lang="en-US" sz="4400" b="1" dirty="0">
                <a:solidFill>
                  <a:srgbClr val="1AB39F">
                    <a:lumMod val="60000"/>
                    <a:lumOff val="40000"/>
                  </a:srgbClr>
                </a:solidFill>
                <a:ea typeface="+mn-ea"/>
                <a:cs typeface="+mn-cs"/>
              </a:rPr>
              <a:t/>
            </a:r>
            <a:br>
              <a:rPr lang="en-US" sz="4400" b="1" dirty="0">
                <a:solidFill>
                  <a:srgbClr val="1AB39F">
                    <a:lumMod val="60000"/>
                    <a:lumOff val="40000"/>
                  </a:srgbClr>
                </a:solidFill>
                <a:ea typeface="+mn-ea"/>
                <a:cs typeface="+mn-cs"/>
              </a:rPr>
            </a:br>
            <a:endParaRPr lang="en-US" dirty="0"/>
          </a:p>
        </p:txBody>
      </p:sp>
      <p:sp>
        <p:nvSpPr>
          <p:cNvPr id="4" name="Rectangle 3"/>
          <p:cNvSpPr/>
          <p:nvPr/>
        </p:nvSpPr>
        <p:spPr>
          <a:xfrm>
            <a:off x="5562600" y="1981200"/>
            <a:ext cx="3581400" cy="1200329"/>
          </a:xfrm>
          <a:prstGeom prst="rect">
            <a:avLst/>
          </a:prstGeom>
        </p:spPr>
        <p:txBody>
          <a:bodyPr wrap="square">
            <a:spAutoFit/>
          </a:bodyPr>
          <a:lstStyle/>
          <a:p>
            <a:pPr algn="ctr">
              <a:defRPr/>
            </a:pPr>
            <a:r>
              <a:rPr lang="en-US" sz="3200" b="1" kern="0" dirty="0" smtClean="0">
                <a:solidFill>
                  <a:srgbClr val="00B0F0"/>
                </a:solidFill>
              </a:rPr>
              <a:t>Shot of the Week: </a:t>
            </a:r>
          </a:p>
          <a:p>
            <a:pPr algn="ctr">
              <a:defRPr/>
            </a:pPr>
            <a:r>
              <a:rPr lang="en-US" sz="4000" b="1" kern="0" dirty="0" smtClean="0">
                <a:solidFill>
                  <a:srgbClr val="FA9500"/>
                </a:solidFill>
              </a:rPr>
              <a:t>  Sharks!!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198" y="3581400"/>
            <a:ext cx="2924267" cy="1565091"/>
          </a:xfrm>
          <a:prstGeom prst="rect">
            <a:avLst/>
          </a:prstGeom>
        </p:spPr>
      </p:pic>
    </p:spTree>
    <p:extLst>
      <p:ext uri="{BB962C8B-B14F-4D97-AF65-F5344CB8AC3E}">
        <p14:creationId xmlns:p14="http://schemas.microsoft.com/office/powerpoint/2010/main" val="2285142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1981200"/>
            <a:ext cx="6400800" cy="4724400"/>
          </a:xfrm>
        </p:spPr>
        <p:txBody>
          <a:bodyPr>
            <a:normAutofit/>
          </a:bodyPr>
          <a:lstStyle/>
          <a:p>
            <a:r>
              <a:rPr lang="en-US" sz="1600" b="1" u="sng" cap="all" spc="0" dirty="0">
                <a:solidFill>
                  <a:srgbClr val="FF0000"/>
                </a:solidFill>
                <a:effectLst>
                  <a:reflection blurRad="12700" stA="34000" endA="740" endPos="53000" dir="5400000" sy="-100000" algn="bl" rotWithShape="0"/>
                </a:effectLst>
                <a:latin typeface="Consolas"/>
                <a:ea typeface="+mj-ea"/>
                <a:cs typeface="+mj-cs"/>
              </a:rPr>
              <a:t>Weekly Activities: </a:t>
            </a:r>
            <a:r>
              <a:rPr lang="en-US" sz="1600" b="1" u="sng" cap="all" spc="0" dirty="0" smtClean="0">
                <a:solidFill>
                  <a:srgbClr val="FF0000"/>
                </a:solidFill>
                <a:effectLst>
                  <a:reflection blurRad="12700" stA="34000" endA="740" endPos="53000" dir="5400000" sy="-100000" algn="bl" rotWithShape="0"/>
                </a:effectLst>
                <a:latin typeface="Consolas"/>
                <a:ea typeface="+mj-ea"/>
                <a:cs typeface="+mj-cs"/>
              </a:rPr>
              <a:t>2/13/2017-2/17/2017</a:t>
            </a:r>
            <a:r>
              <a:rPr lang="en-US" sz="1400" b="1" cap="all" spc="0" dirty="0">
                <a:solidFill>
                  <a:srgbClr val="2F2B20"/>
                </a:solidFill>
                <a:effectLst>
                  <a:reflection blurRad="12700" stA="34000" endA="740" endPos="53000" dir="5400000" sy="-100000" algn="bl" rotWithShape="0"/>
                </a:effectLst>
                <a:latin typeface="Consolas"/>
                <a:ea typeface="+mj-ea"/>
                <a:cs typeface="+mj-cs"/>
              </a:rPr>
              <a:t>	</a:t>
            </a:r>
            <a:r>
              <a:rPr lang="en-US" sz="1400" b="1" cap="all" spc="0" dirty="0">
                <a:solidFill>
                  <a:srgbClr val="0070C0"/>
                </a:solidFill>
                <a:effectLst>
                  <a:reflection blurRad="12700" stA="34000" endA="740" endPos="53000" dir="5400000" sy="-100000" algn="bl" rotWithShape="0"/>
                </a:effectLst>
                <a:latin typeface="Consolas"/>
                <a:ea typeface="+mj-ea"/>
                <a:cs typeface="+mj-cs"/>
              </a:rPr>
              <a:t>		</a:t>
            </a:r>
            <a:br>
              <a:rPr lang="en-US" sz="1400" b="1" cap="all" spc="0" dirty="0">
                <a:solidFill>
                  <a:srgbClr val="0070C0"/>
                </a:solidFill>
                <a:effectLst>
                  <a:reflection blurRad="12700" stA="34000" endA="740" endPos="53000" dir="5400000" sy="-100000" algn="bl" rotWithShape="0"/>
                </a:effectLst>
                <a:latin typeface="Consolas"/>
                <a:ea typeface="+mj-ea"/>
                <a:cs typeface="+mj-cs"/>
              </a:rPr>
            </a:br>
            <a:r>
              <a:rPr lang="en-US" sz="1400" b="1" cap="all" spc="0" dirty="0">
                <a:solidFill>
                  <a:srgbClr val="0070C0"/>
                </a:solidFill>
                <a:effectLst>
                  <a:reflection blurRad="12700" stA="34000" endA="740" endPos="53000" dir="5400000" sy="-100000" algn="bl" rotWithShape="0"/>
                </a:effectLst>
                <a:latin typeface="Consolas"/>
                <a:ea typeface="+mj-ea"/>
                <a:cs typeface="+mj-cs"/>
              </a:rPr>
              <a:t>	</a:t>
            </a:r>
            <a:r>
              <a:rPr lang="en-US" sz="1400" b="1" cap="all" spc="0" dirty="0">
                <a:solidFill>
                  <a:prstClr val="white"/>
                </a:solidFill>
                <a:effectLst>
                  <a:reflection blurRad="12700" stA="34000" endA="740" endPos="53000" dir="5400000" sy="-100000" algn="bl" rotWithShape="0"/>
                </a:effectLst>
                <a:latin typeface="Consolas"/>
                <a:ea typeface="+mj-ea"/>
                <a:cs typeface="+mj-cs"/>
              </a:rPr>
              <a:t>Grade 7: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Basketball- Shooting Drills</a:t>
            </a:r>
            <a:r>
              <a:rPr lang="en-US" sz="1400" b="1" cap="all" spc="0" dirty="0">
                <a:solidFill>
                  <a:prstClr val="white"/>
                </a:solidFill>
                <a:effectLst>
                  <a:reflection blurRad="12700" stA="34000" endA="740" endPos="53000" dir="5400000" sy="-100000" algn="bl" rotWithShape="0"/>
                </a:effectLst>
                <a:latin typeface="Consolas"/>
                <a:ea typeface="+mj-ea"/>
                <a:cs typeface="+mj-cs"/>
              </a:rPr>
              <a:t>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HS PE 1&amp;2: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Basketball- Shooting for Dist. and </a:t>
            </a:r>
            <a:r>
              <a:rPr lang="en-US" sz="1400" b="1" cap="all" spc="0" dirty="0" err="1" smtClean="0">
                <a:solidFill>
                  <a:prstClr val="white"/>
                </a:solidFill>
                <a:effectLst>
                  <a:reflection blurRad="12700" stA="34000" endA="740" endPos="53000" dir="5400000" sy="-100000" algn="bl" rotWithShape="0"/>
                </a:effectLst>
                <a:latin typeface="Consolas"/>
                <a:ea typeface="+mj-ea"/>
                <a:cs typeface="+mj-cs"/>
              </a:rPr>
              <a:t>Accur</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Nutrition and Wellness- Alcohol  </a:t>
            </a:r>
            <a:r>
              <a:rPr lang="en-US" sz="1400" b="1" cap="all" spc="0" dirty="0" err="1" smtClean="0">
                <a:solidFill>
                  <a:prstClr val="white"/>
                </a:solidFill>
                <a:effectLst>
                  <a:reflection blurRad="12700" stA="34000" endA="740" endPos="53000" dir="5400000" sy="-100000" algn="bl" rotWithShape="0"/>
                </a:effectLst>
                <a:latin typeface="Consolas"/>
                <a:ea typeface="+mj-ea"/>
                <a:cs typeface="+mj-cs"/>
              </a:rPr>
              <a:t>Alcohol</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 Continued</a:t>
            </a:r>
            <a:r>
              <a:rPr lang="en-US" sz="1400" b="1" cap="all" spc="0" dirty="0">
                <a:solidFill>
                  <a:srgbClr val="2F2B20"/>
                </a:solidFill>
                <a:effectLst>
                  <a:reflection blurRad="12700" stA="34000" endA="740" endPos="53000" dir="5400000" sy="-100000" algn="bl" rotWithShape="0"/>
                </a:effectLst>
                <a:latin typeface="Consolas"/>
                <a:ea typeface="+mj-ea"/>
                <a:cs typeface="+mj-cs"/>
              </a:rPr>
              <a:t/>
            </a:r>
            <a:br>
              <a:rPr lang="en-US" sz="1400" b="1" cap="all" spc="0" dirty="0">
                <a:solidFill>
                  <a:srgbClr val="2F2B20"/>
                </a:solidFill>
                <a:effectLst>
                  <a:reflection blurRad="12700" stA="34000" endA="740" endPos="53000" dir="5400000" sy="-100000" algn="bl" rotWithShape="0"/>
                </a:effectLst>
                <a:latin typeface="Consolas"/>
                <a:ea typeface="+mj-ea"/>
                <a:cs typeface="+mj-cs"/>
              </a:rPr>
            </a:br>
            <a:r>
              <a:rPr lang="en-US" sz="1600" b="1" u="sng" cap="all" spc="0" dirty="0">
                <a:solidFill>
                  <a:srgbClr val="FF0000"/>
                </a:solidFill>
                <a:effectLst>
                  <a:reflection blurRad="12700" stA="34000" endA="740" endPos="53000" dir="5400000" sy="-100000" algn="bl" rotWithShape="0"/>
                </a:effectLst>
                <a:latin typeface="Consolas"/>
                <a:ea typeface="+mj-ea"/>
                <a:cs typeface="+mj-cs"/>
              </a:rPr>
              <a:t>General News:</a:t>
            </a:r>
            <a:r>
              <a:rPr lang="en-US" sz="1400" b="1" u="sng" cap="all" spc="0" dirty="0">
                <a:solidFill>
                  <a:srgbClr val="2F2B20"/>
                </a:solidFill>
                <a:effectLst>
                  <a:reflection blurRad="12700" stA="34000" endA="740" endPos="53000" dir="5400000" sy="-100000" algn="bl" rotWithShape="0"/>
                </a:effectLst>
                <a:latin typeface="Consolas"/>
                <a:ea typeface="+mj-ea"/>
                <a:cs typeface="+mj-cs"/>
              </a:rPr>
              <a:t/>
            </a:r>
            <a:br>
              <a:rPr lang="en-US" sz="1400" b="1" u="sng" cap="all" spc="0" dirty="0">
                <a:solidFill>
                  <a:srgbClr val="2F2B20"/>
                </a:solidFill>
                <a:effectLst>
                  <a:reflection blurRad="12700" stA="34000" endA="740" endPos="53000" dir="5400000" sy="-100000" algn="bl" rotWithShape="0"/>
                </a:effectLst>
                <a:latin typeface="Consolas"/>
                <a:ea typeface="+mj-ea"/>
                <a:cs typeface="+mj-cs"/>
              </a:rPr>
            </a:br>
            <a:r>
              <a:rPr lang="en-US" sz="1400" b="1" cap="all" spc="0" dirty="0">
                <a:solidFill>
                  <a:srgbClr val="2F2B20"/>
                </a:solidFill>
                <a:effectLst>
                  <a:reflection blurRad="12700" stA="34000" endA="740" endPos="53000" dir="5400000" sy="-100000" algn="bl" rotWithShape="0"/>
                </a:effectLst>
                <a:latin typeface="Consolas"/>
                <a:ea typeface="+mj-ea"/>
                <a:cs typeface="+mj-cs"/>
              </a:rPr>
              <a:t>	</a:t>
            </a:r>
            <a:r>
              <a:rPr lang="en-US" sz="1400" b="1" cap="all" spc="0" dirty="0">
                <a:solidFill>
                  <a:prstClr val="white"/>
                </a:solidFill>
                <a:effectLst>
                  <a:reflection blurRad="12700" stA="34000" endA="740" endPos="53000" dir="5400000" sy="-100000" algn="bl" rotWithShape="0"/>
                </a:effectLst>
                <a:latin typeface="Consolas"/>
                <a:ea typeface="+mj-ea"/>
                <a:cs typeface="+mj-cs"/>
              </a:rPr>
              <a:t>1.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Welcome BACK!</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2.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QISN Varsity Basketball Tournament this Week!!</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3.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Spirit Wear order goes out on Monday!</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4.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ASAP will Begin February 27</a:t>
            </a:r>
            <a:r>
              <a:rPr lang="en-US" sz="1400" b="1" cap="all" spc="0" baseline="30000" dirty="0" smtClean="0">
                <a:solidFill>
                  <a:prstClr val="white"/>
                </a:solidFill>
                <a:effectLst>
                  <a:reflection blurRad="12700" stA="34000" endA="740" endPos="53000" dir="5400000" sy="-100000" algn="bl" rotWithShape="0"/>
                </a:effectLst>
                <a:latin typeface="Consolas"/>
                <a:ea typeface="+mj-ea"/>
                <a:cs typeface="+mj-cs"/>
              </a:rPr>
              <a:t>th</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5.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QISS is starting a QISS Golf Team this Spring.    	please sign-up!!</a:t>
            </a:r>
            <a:r>
              <a:rPr lang="en-US" sz="1400" b="1" cap="all" spc="0" dirty="0">
                <a:solidFill>
                  <a:srgbClr val="2F2B20"/>
                </a:solidFill>
                <a:effectLst>
                  <a:reflection blurRad="12700" stA="34000" endA="740" endPos="53000" dir="5400000" sy="-100000" algn="bl" rotWithShape="0"/>
                </a:effectLst>
                <a:latin typeface="Consolas"/>
                <a:ea typeface="+mj-ea"/>
                <a:cs typeface="+mj-cs"/>
              </a:rPr>
              <a:t/>
            </a:r>
            <a:br>
              <a:rPr lang="en-US" sz="1400" b="1" cap="all" spc="0" dirty="0">
                <a:solidFill>
                  <a:srgbClr val="2F2B20"/>
                </a:solidFill>
                <a:effectLst>
                  <a:reflection blurRad="12700" stA="34000" endA="740" endPos="53000" dir="5400000" sy="-100000" algn="bl" rotWithShape="0"/>
                </a:effectLst>
                <a:latin typeface="Consolas"/>
                <a:ea typeface="+mj-ea"/>
                <a:cs typeface="+mj-cs"/>
              </a:rPr>
            </a:br>
            <a:r>
              <a:rPr lang="en-US" sz="1400" b="1" cap="all" spc="0" dirty="0" smtClean="0">
                <a:solidFill>
                  <a:srgbClr val="2F2B20"/>
                </a:solidFill>
                <a:effectLst>
                  <a:reflection blurRad="12700" stA="34000" endA="740" endPos="53000" dir="5400000" sy="-100000" algn="bl" rotWithShape="0"/>
                </a:effectLst>
                <a:latin typeface="Consolas"/>
                <a:ea typeface="+mj-ea"/>
                <a:cs typeface="+mj-cs"/>
              </a:rPr>
              <a:t>	</a:t>
            </a:r>
            <a:r>
              <a:rPr lang="en-US" sz="1400" b="1" cap="all" spc="0" dirty="0" smtClean="0">
                <a:effectLst>
                  <a:reflection blurRad="12700" stA="34000" endA="740" endPos="53000" dir="5400000" sy="-100000" algn="bl" rotWithShape="0"/>
                </a:effectLst>
                <a:latin typeface="Consolas"/>
                <a:ea typeface="+mj-ea"/>
                <a:cs typeface="+mj-cs"/>
              </a:rPr>
              <a:t>6. Sign-up for Baseball Camp</a:t>
            </a:r>
            <a:r>
              <a:rPr lang="en-US" sz="1400" b="1" cap="all" spc="0" dirty="0">
                <a:solidFill>
                  <a:srgbClr val="2F2B20"/>
                </a:solidFill>
                <a:effectLst>
                  <a:reflection blurRad="12700" stA="34000" endA="740" endPos="53000" dir="5400000" sy="-100000" algn="bl" rotWithShape="0"/>
                </a:effectLst>
                <a:latin typeface="Consolas"/>
                <a:ea typeface="+mj-ea"/>
                <a:cs typeface="+mj-cs"/>
              </a:rPr>
              <a:t/>
            </a:r>
            <a:br>
              <a:rPr lang="en-US" sz="1400" b="1" cap="all" spc="0" dirty="0">
                <a:solidFill>
                  <a:srgbClr val="2F2B20"/>
                </a:solidFill>
                <a:effectLst>
                  <a:reflection blurRad="12700" stA="34000" endA="740" endPos="53000" dir="5400000" sy="-100000" algn="bl" rotWithShape="0"/>
                </a:effectLst>
                <a:latin typeface="Consolas"/>
                <a:ea typeface="+mj-ea"/>
                <a:cs typeface="+mj-cs"/>
              </a:rPr>
            </a:br>
            <a:r>
              <a:rPr lang="en-US" sz="1600" b="1" u="sng" cap="all" spc="0" dirty="0">
                <a:solidFill>
                  <a:srgbClr val="FF0000"/>
                </a:solidFill>
                <a:effectLst>
                  <a:reflection blurRad="12700" stA="34000" endA="740" endPos="53000" dir="5400000" sy="-100000" algn="bl" rotWithShape="0"/>
                </a:effectLst>
                <a:latin typeface="Consolas"/>
                <a:ea typeface="+mj-ea"/>
                <a:cs typeface="+mj-cs"/>
              </a:rPr>
              <a:t>Things to bring:</a:t>
            </a:r>
            <a:r>
              <a:rPr lang="en-US" sz="1400" b="1" u="sng" cap="all" spc="0" dirty="0">
                <a:solidFill>
                  <a:srgbClr val="2F2B20"/>
                </a:solidFill>
                <a:effectLst>
                  <a:reflection blurRad="12700" stA="34000" endA="740" endPos="53000" dir="5400000" sy="-100000" algn="bl" rotWithShape="0"/>
                </a:effectLst>
                <a:latin typeface="Consolas"/>
                <a:ea typeface="+mj-ea"/>
                <a:cs typeface="+mj-cs"/>
              </a:rPr>
              <a:t/>
            </a:r>
            <a:br>
              <a:rPr lang="en-US" sz="1400" b="1" u="sng" cap="all" spc="0" dirty="0">
                <a:solidFill>
                  <a:srgbClr val="2F2B20"/>
                </a:solidFill>
                <a:effectLst>
                  <a:reflection blurRad="12700" stA="34000" endA="740" endPos="53000" dir="5400000" sy="-100000" algn="bl" rotWithShape="0"/>
                </a:effectLst>
                <a:latin typeface="Consolas"/>
                <a:ea typeface="+mj-ea"/>
                <a:cs typeface="+mj-cs"/>
              </a:rPr>
            </a:br>
            <a:r>
              <a:rPr lang="en-US" sz="1400" b="1" cap="all" spc="0" dirty="0">
                <a:solidFill>
                  <a:prstClr val="black"/>
                </a:solidFill>
                <a:effectLst>
                  <a:reflection blurRad="12700" stA="34000" endA="740" endPos="53000" dir="5400000" sy="-100000" algn="bl" rotWithShape="0"/>
                </a:effectLst>
                <a:latin typeface="Consolas"/>
                <a:ea typeface="+mj-ea"/>
                <a:cs typeface="+mj-cs"/>
              </a:rPr>
              <a:t>	</a:t>
            </a:r>
            <a:r>
              <a:rPr lang="en-US" sz="1400" b="1" cap="all" spc="0" dirty="0">
                <a:solidFill>
                  <a:prstClr val="white"/>
                </a:solidFill>
                <a:effectLst>
                  <a:reflection blurRad="12700" stA="34000" endA="740" endPos="53000" dir="5400000" sy="-100000" algn="bl" rotWithShape="0"/>
                </a:effectLst>
                <a:latin typeface="Consolas"/>
                <a:ea typeface="+mj-ea"/>
                <a:cs typeface="+mj-cs"/>
              </a:rPr>
              <a:t>1. Comfortable PE Attire: Shoes,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shorts/Pants, T-shirt/Long sleeve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shirt</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2. Bring a change of clothes to each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class to earn full points</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3. Homework Assignments turned in on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time please!</a:t>
            </a:r>
            <a:endParaRPr lang="en-US" dirty="0"/>
          </a:p>
        </p:txBody>
      </p:sp>
      <p:sp>
        <p:nvSpPr>
          <p:cNvPr id="2" name="Title 1"/>
          <p:cNvSpPr>
            <a:spLocks noGrp="1"/>
          </p:cNvSpPr>
          <p:nvPr>
            <p:ph type="title"/>
          </p:nvPr>
        </p:nvSpPr>
        <p:spPr>
          <a:xfrm>
            <a:off x="457200" y="1066800"/>
            <a:ext cx="7680960" cy="1066800"/>
          </a:xfrm>
        </p:spPr>
        <p:txBody>
          <a:bodyPr>
            <a:normAutofit fontScale="90000"/>
          </a:bodyPr>
          <a:lstStyle/>
          <a:p>
            <a:pPr lvl="0" algn="ctr">
              <a:spcBef>
                <a:spcPts val="0"/>
              </a:spcBef>
            </a:pPr>
            <a:r>
              <a:rPr lang="en-US" sz="4400" b="1" dirty="0">
                <a:solidFill>
                  <a:srgbClr val="1AB39F">
                    <a:lumMod val="60000"/>
                    <a:lumOff val="40000"/>
                  </a:srgbClr>
                </a:solidFill>
                <a:ea typeface="+mn-ea"/>
                <a:cs typeface="+mn-cs"/>
              </a:rPr>
              <a:t>QISS Upper Physical Education Newsletter </a:t>
            </a:r>
            <a:r>
              <a:rPr lang="en-US" sz="4400" b="1" dirty="0" smtClean="0">
                <a:solidFill>
                  <a:srgbClr val="1AB39F">
                    <a:lumMod val="60000"/>
                    <a:lumOff val="40000"/>
                  </a:srgbClr>
                </a:solidFill>
                <a:ea typeface="+mn-ea"/>
                <a:cs typeface="+mn-cs"/>
              </a:rPr>
              <a:t>#21</a:t>
            </a:r>
            <a:r>
              <a:rPr lang="en-US" sz="4400" b="1" dirty="0">
                <a:solidFill>
                  <a:srgbClr val="1AB39F">
                    <a:lumMod val="60000"/>
                    <a:lumOff val="40000"/>
                  </a:srgbClr>
                </a:solidFill>
                <a:ea typeface="+mn-ea"/>
                <a:cs typeface="+mn-cs"/>
              </a:rPr>
              <a:t/>
            </a:r>
            <a:br>
              <a:rPr lang="en-US" sz="4400" b="1" dirty="0">
                <a:solidFill>
                  <a:srgbClr val="1AB39F">
                    <a:lumMod val="60000"/>
                    <a:lumOff val="40000"/>
                  </a:srgbClr>
                </a:solidFill>
                <a:ea typeface="+mn-ea"/>
                <a:cs typeface="+mn-cs"/>
              </a:rPr>
            </a:br>
            <a:endParaRPr lang="en-US" dirty="0"/>
          </a:p>
        </p:txBody>
      </p:sp>
      <p:sp>
        <p:nvSpPr>
          <p:cNvPr id="4" name="Rectangle 3"/>
          <p:cNvSpPr/>
          <p:nvPr/>
        </p:nvSpPr>
        <p:spPr>
          <a:xfrm>
            <a:off x="5791200" y="1988457"/>
            <a:ext cx="3581400" cy="1200329"/>
          </a:xfrm>
          <a:prstGeom prst="rect">
            <a:avLst/>
          </a:prstGeom>
        </p:spPr>
        <p:txBody>
          <a:bodyPr wrap="square">
            <a:spAutoFit/>
          </a:bodyPr>
          <a:lstStyle/>
          <a:p>
            <a:pPr algn="ctr">
              <a:defRPr/>
            </a:pPr>
            <a:r>
              <a:rPr lang="en-US" sz="3200" b="1" kern="0" dirty="0" smtClean="0">
                <a:solidFill>
                  <a:srgbClr val="00B0F0"/>
                </a:solidFill>
              </a:rPr>
              <a:t>Shot of the Week: </a:t>
            </a:r>
          </a:p>
          <a:p>
            <a:pPr algn="ctr">
              <a:defRPr/>
            </a:pPr>
            <a:r>
              <a:rPr lang="en-US" sz="4000" b="1" kern="0" dirty="0" smtClean="0">
                <a:solidFill>
                  <a:srgbClr val="FA9500"/>
                </a:solidFill>
              </a:rPr>
              <a:t>  Sharks!!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3505200"/>
            <a:ext cx="3124200" cy="1828800"/>
          </a:xfrm>
          <a:prstGeom prst="rect">
            <a:avLst/>
          </a:prstGeom>
        </p:spPr>
      </p:pic>
    </p:spTree>
    <p:extLst>
      <p:ext uri="{BB962C8B-B14F-4D97-AF65-F5344CB8AC3E}">
        <p14:creationId xmlns:p14="http://schemas.microsoft.com/office/powerpoint/2010/main" val="711009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1981200"/>
            <a:ext cx="6400800" cy="4724400"/>
          </a:xfrm>
        </p:spPr>
        <p:txBody>
          <a:bodyPr>
            <a:normAutofit lnSpcReduction="10000"/>
          </a:bodyPr>
          <a:lstStyle/>
          <a:p>
            <a:r>
              <a:rPr lang="en-US" sz="1600" b="1" u="sng" cap="all" spc="0" dirty="0">
                <a:solidFill>
                  <a:srgbClr val="FF0000"/>
                </a:solidFill>
                <a:effectLst>
                  <a:reflection blurRad="12700" stA="34000" endA="740" endPos="53000" dir="5400000" sy="-100000" algn="bl" rotWithShape="0"/>
                </a:effectLst>
                <a:latin typeface="Consolas"/>
                <a:ea typeface="+mj-ea"/>
                <a:cs typeface="+mj-cs"/>
              </a:rPr>
              <a:t>Weekly Activities: </a:t>
            </a:r>
            <a:r>
              <a:rPr lang="en-US" sz="1600" b="1" u="sng" cap="all" spc="0" dirty="0" smtClean="0">
                <a:solidFill>
                  <a:srgbClr val="FF0000"/>
                </a:solidFill>
                <a:effectLst>
                  <a:reflection blurRad="12700" stA="34000" endA="740" endPos="53000" dir="5400000" sy="-100000" algn="bl" rotWithShape="0"/>
                </a:effectLst>
                <a:latin typeface="Consolas"/>
                <a:ea typeface="+mj-ea"/>
                <a:cs typeface="+mj-cs"/>
              </a:rPr>
              <a:t>2/20/2017-2/24/2017</a:t>
            </a:r>
            <a:r>
              <a:rPr lang="en-US" sz="1400" b="1" cap="all" spc="0" dirty="0">
                <a:solidFill>
                  <a:srgbClr val="2F2B20"/>
                </a:solidFill>
                <a:effectLst>
                  <a:reflection blurRad="12700" stA="34000" endA="740" endPos="53000" dir="5400000" sy="-100000" algn="bl" rotWithShape="0"/>
                </a:effectLst>
                <a:latin typeface="Consolas"/>
                <a:ea typeface="+mj-ea"/>
                <a:cs typeface="+mj-cs"/>
              </a:rPr>
              <a:t>	</a:t>
            </a:r>
            <a:r>
              <a:rPr lang="en-US" sz="1400" b="1" cap="all" spc="0" dirty="0">
                <a:solidFill>
                  <a:srgbClr val="0070C0"/>
                </a:solidFill>
                <a:effectLst>
                  <a:reflection blurRad="12700" stA="34000" endA="740" endPos="53000" dir="5400000" sy="-100000" algn="bl" rotWithShape="0"/>
                </a:effectLst>
                <a:latin typeface="Consolas"/>
                <a:ea typeface="+mj-ea"/>
                <a:cs typeface="+mj-cs"/>
              </a:rPr>
              <a:t>		</a:t>
            </a:r>
            <a:br>
              <a:rPr lang="en-US" sz="1400" b="1" cap="all" spc="0" dirty="0">
                <a:solidFill>
                  <a:srgbClr val="0070C0"/>
                </a:solidFill>
                <a:effectLst>
                  <a:reflection blurRad="12700" stA="34000" endA="740" endPos="53000" dir="5400000" sy="-100000" algn="bl" rotWithShape="0"/>
                </a:effectLst>
                <a:latin typeface="Consolas"/>
                <a:ea typeface="+mj-ea"/>
                <a:cs typeface="+mj-cs"/>
              </a:rPr>
            </a:br>
            <a:r>
              <a:rPr lang="en-US" sz="1400" b="1" cap="all" spc="0" dirty="0">
                <a:solidFill>
                  <a:srgbClr val="0070C0"/>
                </a:solidFill>
                <a:effectLst>
                  <a:reflection blurRad="12700" stA="34000" endA="740" endPos="53000" dir="5400000" sy="-100000" algn="bl" rotWithShape="0"/>
                </a:effectLst>
                <a:latin typeface="Consolas"/>
                <a:ea typeface="+mj-ea"/>
                <a:cs typeface="+mj-cs"/>
              </a:rPr>
              <a:t>	</a:t>
            </a:r>
            <a:r>
              <a:rPr lang="en-US" sz="1400" b="1" cap="all" spc="0" dirty="0">
                <a:solidFill>
                  <a:prstClr val="white"/>
                </a:solidFill>
                <a:effectLst>
                  <a:reflection blurRad="12700" stA="34000" endA="740" endPos="53000" dir="5400000" sy="-100000" algn="bl" rotWithShape="0"/>
                </a:effectLst>
                <a:latin typeface="Consolas"/>
                <a:ea typeface="+mj-ea"/>
                <a:cs typeface="+mj-cs"/>
              </a:rPr>
              <a:t>Grade 7: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Basketball- Review</a:t>
            </a:r>
            <a:r>
              <a:rPr lang="en-US" sz="1400" b="1" cap="all" spc="0" dirty="0">
                <a:solidFill>
                  <a:prstClr val="white"/>
                </a:solidFill>
                <a:effectLst>
                  <a:reflection blurRad="12700" stA="34000" endA="740" endPos="53000" dir="5400000" sy="-100000" algn="bl" rotWithShape="0"/>
                </a:effectLst>
                <a:latin typeface="Consolas"/>
                <a:ea typeface="+mj-ea"/>
                <a:cs typeface="+mj-cs"/>
              </a:rPr>
              <a:t>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HS PE 1&amp;2: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Basketball- Review</a:t>
            </a:r>
          </a:p>
          <a:p>
            <a:r>
              <a:rPr lang="en-US" sz="1400" b="1" cap="all" spc="0" dirty="0">
                <a:solidFill>
                  <a:prstClr val="white"/>
                </a:solidFill>
                <a:effectLst>
                  <a:reflection blurRad="12700" stA="34000" endA="740" endPos="53000" dir="5400000" sy="-100000" algn="bl" rotWithShape="0"/>
                </a:effectLst>
                <a:latin typeface="Consolas"/>
                <a:ea typeface="+mj-ea"/>
                <a:cs typeface="+mj-cs"/>
              </a:rPr>
              <a:t>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Nutrition and Wellness- Alcohol Presentations</a:t>
            </a:r>
            <a:r>
              <a:rPr lang="en-US" sz="1400" b="1" cap="all" spc="0" dirty="0">
                <a:solidFill>
                  <a:srgbClr val="2F2B20"/>
                </a:solidFill>
                <a:effectLst>
                  <a:reflection blurRad="12700" stA="34000" endA="740" endPos="53000" dir="5400000" sy="-100000" algn="bl" rotWithShape="0"/>
                </a:effectLst>
                <a:latin typeface="Consolas"/>
                <a:ea typeface="+mj-ea"/>
                <a:cs typeface="+mj-cs"/>
              </a:rPr>
              <a:t/>
            </a:r>
            <a:br>
              <a:rPr lang="en-US" sz="1400" b="1" cap="all" spc="0" dirty="0">
                <a:solidFill>
                  <a:srgbClr val="2F2B20"/>
                </a:solidFill>
                <a:effectLst>
                  <a:reflection blurRad="12700" stA="34000" endA="740" endPos="53000" dir="5400000" sy="-100000" algn="bl" rotWithShape="0"/>
                </a:effectLst>
                <a:latin typeface="Consolas"/>
                <a:ea typeface="+mj-ea"/>
                <a:cs typeface="+mj-cs"/>
              </a:rPr>
            </a:br>
            <a:r>
              <a:rPr lang="en-US" sz="1600" b="1" u="sng" cap="all" spc="0" dirty="0">
                <a:solidFill>
                  <a:srgbClr val="FF0000"/>
                </a:solidFill>
                <a:effectLst>
                  <a:reflection blurRad="12700" stA="34000" endA="740" endPos="53000" dir="5400000" sy="-100000" algn="bl" rotWithShape="0"/>
                </a:effectLst>
                <a:latin typeface="Consolas"/>
                <a:ea typeface="+mj-ea"/>
                <a:cs typeface="+mj-cs"/>
              </a:rPr>
              <a:t>General News:</a:t>
            </a:r>
            <a:r>
              <a:rPr lang="en-US" sz="1400" b="1" u="sng" cap="all" spc="0" dirty="0">
                <a:solidFill>
                  <a:srgbClr val="2F2B20"/>
                </a:solidFill>
                <a:effectLst>
                  <a:reflection blurRad="12700" stA="34000" endA="740" endPos="53000" dir="5400000" sy="-100000" algn="bl" rotWithShape="0"/>
                </a:effectLst>
                <a:latin typeface="Consolas"/>
                <a:ea typeface="+mj-ea"/>
                <a:cs typeface="+mj-cs"/>
              </a:rPr>
              <a:t/>
            </a:r>
            <a:br>
              <a:rPr lang="en-US" sz="1400" b="1" u="sng" cap="all" spc="0" dirty="0">
                <a:solidFill>
                  <a:srgbClr val="2F2B20"/>
                </a:solidFill>
                <a:effectLst>
                  <a:reflection blurRad="12700" stA="34000" endA="740" endPos="53000" dir="5400000" sy="-100000" algn="bl" rotWithShape="0"/>
                </a:effectLst>
                <a:latin typeface="Consolas"/>
                <a:ea typeface="+mj-ea"/>
                <a:cs typeface="+mj-cs"/>
              </a:rPr>
            </a:br>
            <a:r>
              <a:rPr lang="en-US" sz="1400" b="1" cap="all" spc="0" dirty="0">
                <a:solidFill>
                  <a:srgbClr val="2F2B20"/>
                </a:solidFill>
                <a:effectLst>
                  <a:reflection blurRad="12700" stA="34000" endA="740" endPos="53000" dir="5400000" sy="-100000" algn="bl" rotWithShape="0"/>
                </a:effectLst>
                <a:latin typeface="Consolas"/>
                <a:ea typeface="+mj-ea"/>
                <a:cs typeface="+mj-cs"/>
              </a:rPr>
              <a:t>	</a:t>
            </a:r>
            <a:r>
              <a:rPr lang="en-US" sz="1400" b="1" cap="all" spc="0" dirty="0">
                <a:solidFill>
                  <a:prstClr val="white"/>
                </a:solidFill>
                <a:effectLst>
                  <a:reflection blurRad="12700" stA="34000" endA="740" endPos="53000" dir="5400000" sy="-100000" algn="bl" rotWithShape="0"/>
                </a:effectLst>
                <a:latin typeface="Consolas"/>
                <a:ea typeface="+mj-ea"/>
                <a:cs typeface="+mj-cs"/>
              </a:rPr>
              <a:t>1.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Girls QISN Champions and Boys 3</a:t>
            </a:r>
            <a:r>
              <a:rPr lang="en-US" sz="1400" b="1" cap="all" spc="0" baseline="30000" dirty="0" smtClean="0">
                <a:solidFill>
                  <a:prstClr val="white"/>
                </a:solidFill>
                <a:effectLst>
                  <a:reflection blurRad="12700" stA="34000" endA="740" endPos="53000" dir="5400000" sy="-100000" algn="bl" rotWithShape="0"/>
                </a:effectLst>
                <a:latin typeface="Consolas"/>
                <a:ea typeface="+mj-ea"/>
                <a:cs typeface="+mj-cs"/>
              </a:rPr>
              <a:t>rd</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 Place, Congrats!</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2.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Soccer tryouts begins this week!</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3.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Spirit Wear order ends on March 1st!</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4.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ASAP will Begin February 27</a:t>
            </a:r>
            <a:r>
              <a:rPr lang="en-US" sz="1400" b="1" cap="all" spc="0" baseline="30000" dirty="0" smtClean="0">
                <a:solidFill>
                  <a:prstClr val="white"/>
                </a:solidFill>
                <a:effectLst>
                  <a:reflection blurRad="12700" stA="34000" endA="740" endPos="53000" dir="5400000" sy="-100000" algn="bl" rotWithShape="0"/>
                </a:effectLst>
                <a:latin typeface="Consolas"/>
                <a:ea typeface="+mj-ea"/>
                <a:cs typeface="+mj-cs"/>
              </a:rPr>
              <a:t>th</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5.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QISS is starting a QISS Golf Team this Spring.    	please sign-up!!</a:t>
            </a:r>
            <a:r>
              <a:rPr lang="en-US" sz="1400" b="1" cap="all" spc="0" dirty="0">
                <a:solidFill>
                  <a:srgbClr val="2F2B20"/>
                </a:solidFill>
                <a:effectLst>
                  <a:reflection blurRad="12700" stA="34000" endA="740" endPos="53000" dir="5400000" sy="-100000" algn="bl" rotWithShape="0"/>
                </a:effectLst>
                <a:latin typeface="Consolas"/>
                <a:ea typeface="+mj-ea"/>
                <a:cs typeface="+mj-cs"/>
              </a:rPr>
              <a:t/>
            </a:r>
            <a:br>
              <a:rPr lang="en-US" sz="1400" b="1" cap="all" spc="0" dirty="0">
                <a:solidFill>
                  <a:srgbClr val="2F2B20"/>
                </a:solidFill>
                <a:effectLst>
                  <a:reflection blurRad="12700" stA="34000" endA="740" endPos="53000" dir="5400000" sy="-100000" algn="bl" rotWithShape="0"/>
                </a:effectLst>
                <a:latin typeface="Consolas"/>
                <a:ea typeface="+mj-ea"/>
                <a:cs typeface="+mj-cs"/>
              </a:rPr>
            </a:br>
            <a:r>
              <a:rPr lang="en-US" sz="1400" b="1" cap="all" spc="0" dirty="0" smtClean="0">
                <a:solidFill>
                  <a:srgbClr val="2F2B20"/>
                </a:solidFill>
                <a:effectLst>
                  <a:reflection blurRad="12700" stA="34000" endA="740" endPos="53000" dir="5400000" sy="-100000" algn="bl" rotWithShape="0"/>
                </a:effectLst>
                <a:latin typeface="Consolas"/>
                <a:ea typeface="+mj-ea"/>
                <a:cs typeface="+mj-cs"/>
              </a:rPr>
              <a:t>	</a:t>
            </a:r>
            <a:r>
              <a:rPr lang="en-US" sz="1400" b="1" cap="all" spc="0" dirty="0" smtClean="0">
                <a:effectLst>
                  <a:reflection blurRad="12700" stA="34000" endA="740" endPos="53000" dir="5400000" sy="-100000" algn="bl" rotWithShape="0"/>
                </a:effectLst>
                <a:latin typeface="Consolas"/>
                <a:ea typeface="+mj-ea"/>
                <a:cs typeface="+mj-cs"/>
              </a:rPr>
              <a:t>6. Sign-up for Baseball Camp!!</a:t>
            </a:r>
            <a:r>
              <a:rPr lang="en-US" sz="1400" b="1" cap="all" spc="0" dirty="0">
                <a:solidFill>
                  <a:srgbClr val="2F2B20"/>
                </a:solidFill>
                <a:effectLst>
                  <a:reflection blurRad="12700" stA="34000" endA="740" endPos="53000" dir="5400000" sy="-100000" algn="bl" rotWithShape="0"/>
                </a:effectLst>
                <a:latin typeface="Consolas"/>
                <a:ea typeface="+mj-ea"/>
                <a:cs typeface="+mj-cs"/>
              </a:rPr>
              <a:t/>
            </a:r>
            <a:br>
              <a:rPr lang="en-US" sz="1400" b="1" cap="all" spc="0" dirty="0">
                <a:solidFill>
                  <a:srgbClr val="2F2B20"/>
                </a:solidFill>
                <a:effectLst>
                  <a:reflection blurRad="12700" stA="34000" endA="740" endPos="53000" dir="5400000" sy="-100000" algn="bl" rotWithShape="0"/>
                </a:effectLst>
                <a:latin typeface="Consolas"/>
                <a:ea typeface="+mj-ea"/>
                <a:cs typeface="+mj-cs"/>
              </a:rPr>
            </a:br>
            <a:r>
              <a:rPr lang="en-US" sz="1600" b="1" u="sng" cap="all" spc="0" dirty="0">
                <a:solidFill>
                  <a:srgbClr val="FF0000"/>
                </a:solidFill>
                <a:effectLst>
                  <a:reflection blurRad="12700" stA="34000" endA="740" endPos="53000" dir="5400000" sy="-100000" algn="bl" rotWithShape="0"/>
                </a:effectLst>
                <a:latin typeface="Consolas"/>
                <a:ea typeface="+mj-ea"/>
                <a:cs typeface="+mj-cs"/>
              </a:rPr>
              <a:t>Things to bring:</a:t>
            </a:r>
            <a:r>
              <a:rPr lang="en-US" sz="1400" b="1" u="sng" cap="all" spc="0" dirty="0">
                <a:solidFill>
                  <a:srgbClr val="2F2B20"/>
                </a:solidFill>
                <a:effectLst>
                  <a:reflection blurRad="12700" stA="34000" endA="740" endPos="53000" dir="5400000" sy="-100000" algn="bl" rotWithShape="0"/>
                </a:effectLst>
                <a:latin typeface="Consolas"/>
                <a:ea typeface="+mj-ea"/>
                <a:cs typeface="+mj-cs"/>
              </a:rPr>
              <a:t/>
            </a:r>
            <a:br>
              <a:rPr lang="en-US" sz="1400" b="1" u="sng" cap="all" spc="0" dirty="0">
                <a:solidFill>
                  <a:srgbClr val="2F2B20"/>
                </a:solidFill>
                <a:effectLst>
                  <a:reflection blurRad="12700" stA="34000" endA="740" endPos="53000" dir="5400000" sy="-100000" algn="bl" rotWithShape="0"/>
                </a:effectLst>
                <a:latin typeface="Consolas"/>
                <a:ea typeface="+mj-ea"/>
                <a:cs typeface="+mj-cs"/>
              </a:rPr>
            </a:br>
            <a:r>
              <a:rPr lang="en-US" sz="1400" b="1" cap="all" spc="0" dirty="0">
                <a:solidFill>
                  <a:prstClr val="black"/>
                </a:solidFill>
                <a:effectLst>
                  <a:reflection blurRad="12700" stA="34000" endA="740" endPos="53000" dir="5400000" sy="-100000" algn="bl" rotWithShape="0"/>
                </a:effectLst>
                <a:latin typeface="Consolas"/>
                <a:ea typeface="+mj-ea"/>
                <a:cs typeface="+mj-cs"/>
              </a:rPr>
              <a:t>	</a:t>
            </a:r>
            <a:r>
              <a:rPr lang="en-US" sz="1400" b="1" cap="all" spc="0" dirty="0">
                <a:solidFill>
                  <a:prstClr val="white"/>
                </a:solidFill>
                <a:effectLst>
                  <a:reflection blurRad="12700" stA="34000" endA="740" endPos="53000" dir="5400000" sy="-100000" algn="bl" rotWithShape="0"/>
                </a:effectLst>
                <a:latin typeface="Consolas"/>
                <a:ea typeface="+mj-ea"/>
                <a:cs typeface="+mj-cs"/>
              </a:rPr>
              <a:t>1. Comfortable PE Attire: Shoes,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shorts/Pants, T-shirt/Long sleeve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shirt</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2. Bring a change of clothes to each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class to earn full points</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3. Homework Assignments turned in on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time please!</a:t>
            </a:r>
            <a:endParaRPr lang="en-US" dirty="0"/>
          </a:p>
        </p:txBody>
      </p:sp>
      <p:sp>
        <p:nvSpPr>
          <p:cNvPr id="2" name="Title 1"/>
          <p:cNvSpPr>
            <a:spLocks noGrp="1"/>
          </p:cNvSpPr>
          <p:nvPr>
            <p:ph type="title"/>
          </p:nvPr>
        </p:nvSpPr>
        <p:spPr>
          <a:xfrm>
            <a:off x="457200" y="1066800"/>
            <a:ext cx="7680960" cy="1066800"/>
          </a:xfrm>
        </p:spPr>
        <p:txBody>
          <a:bodyPr>
            <a:normAutofit fontScale="90000"/>
          </a:bodyPr>
          <a:lstStyle/>
          <a:p>
            <a:pPr lvl="0" algn="ctr">
              <a:spcBef>
                <a:spcPts val="0"/>
              </a:spcBef>
            </a:pPr>
            <a:r>
              <a:rPr lang="en-US" sz="4400" b="1" dirty="0">
                <a:solidFill>
                  <a:srgbClr val="1AB39F">
                    <a:lumMod val="60000"/>
                    <a:lumOff val="40000"/>
                  </a:srgbClr>
                </a:solidFill>
                <a:ea typeface="+mn-ea"/>
                <a:cs typeface="+mn-cs"/>
              </a:rPr>
              <a:t>QISS Upper Physical Education Newsletter </a:t>
            </a:r>
            <a:r>
              <a:rPr lang="en-US" sz="4400" b="1" dirty="0" smtClean="0">
                <a:solidFill>
                  <a:srgbClr val="1AB39F">
                    <a:lumMod val="60000"/>
                    <a:lumOff val="40000"/>
                  </a:srgbClr>
                </a:solidFill>
                <a:ea typeface="+mn-ea"/>
                <a:cs typeface="+mn-cs"/>
              </a:rPr>
              <a:t>#22</a:t>
            </a:r>
            <a:r>
              <a:rPr lang="en-US" sz="4400" b="1" dirty="0">
                <a:solidFill>
                  <a:srgbClr val="1AB39F">
                    <a:lumMod val="60000"/>
                    <a:lumOff val="40000"/>
                  </a:srgbClr>
                </a:solidFill>
                <a:ea typeface="+mn-ea"/>
                <a:cs typeface="+mn-cs"/>
              </a:rPr>
              <a:t/>
            </a:r>
            <a:br>
              <a:rPr lang="en-US" sz="4400" b="1" dirty="0">
                <a:solidFill>
                  <a:srgbClr val="1AB39F">
                    <a:lumMod val="60000"/>
                    <a:lumOff val="40000"/>
                  </a:srgbClr>
                </a:solidFill>
                <a:ea typeface="+mn-ea"/>
                <a:cs typeface="+mn-cs"/>
              </a:rPr>
            </a:br>
            <a:endParaRPr lang="en-US" dirty="0"/>
          </a:p>
        </p:txBody>
      </p:sp>
      <p:sp>
        <p:nvSpPr>
          <p:cNvPr id="4" name="Rectangle 3"/>
          <p:cNvSpPr/>
          <p:nvPr/>
        </p:nvSpPr>
        <p:spPr>
          <a:xfrm>
            <a:off x="5791200" y="1988457"/>
            <a:ext cx="3581400" cy="1200329"/>
          </a:xfrm>
          <a:prstGeom prst="rect">
            <a:avLst/>
          </a:prstGeom>
        </p:spPr>
        <p:txBody>
          <a:bodyPr wrap="square">
            <a:spAutoFit/>
          </a:bodyPr>
          <a:lstStyle/>
          <a:p>
            <a:pPr algn="ctr">
              <a:defRPr/>
            </a:pPr>
            <a:r>
              <a:rPr lang="en-US" sz="3200" b="1" kern="0" dirty="0" smtClean="0">
                <a:solidFill>
                  <a:srgbClr val="00B0F0"/>
                </a:solidFill>
              </a:rPr>
              <a:t>Shot of the Week: </a:t>
            </a:r>
          </a:p>
          <a:p>
            <a:pPr algn="ctr">
              <a:defRPr/>
            </a:pPr>
            <a:r>
              <a:rPr lang="en-US" sz="4000" b="1" kern="0" dirty="0" smtClean="0">
                <a:solidFill>
                  <a:srgbClr val="FA9500"/>
                </a:solidFill>
              </a:rPr>
              <a:t>  Sharks!!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850" y="3657600"/>
            <a:ext cx="3086100" cy="2438400"/>
          </a:xfrm>
          <a:prstGeom prst="rect">
            <a:avLst/>
          </a:prstGeom>
        </p:spPr>
      </p:pic>
    </p:spTree>
    <p:extLst>
      <p:ext uri="{BB962C8B-B14F-4D97-AF65-F5344CB8AC3E}">
        <p14:creationId xmlns:p14="http://schemas.microsoft.com/office/powerpoint/2010/main" val="1852383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1981200"/>
            <a:ext cx="6400800" cy="4724400"/>
          </a:xfrm>
        </p:spPr>
        <p:txBody>
          <a:bodyPr>
            <a:normAutofit lnSpcReduction="10000"/>
          </a:bodyPr>
          <a:lstStyle/>
          <a:p>
            <a:r>
              <a:rPr lang="en-US" sz="1600" b="1" u="sng" cap="all" spc="0" dirty="0">
                <a:solidFill>
                  <a:srgbClr val="FF0000"/>
                </a:solidFill>
                <a:effectLst>
                  <a:reflection blurRad="12700" stA="34000" endA="740" endPos="53000" dir="5400000" sy="-100000" algn="bl" rotWithShape="0"/>
                </a:effectLst>
                <a:latin typeface="Consolas"/>
                <a:ea typeface="+mj-ea"/>
                <a:cs typeface="+mj-cs"/>
              </a:rPr>
              <a:t>Weekly Activities: </a:t>
            </a:r>
            <a:r>
              <a:rPr lang="en-US" sz="1600" b="1" u="sng" cap="all" spc="0" dirty="0" smtClean="0">
                <a:solidFill>
                  <a:srgbClr val="FF0000"/>
                </a:solidFill>
                <a:effectLst>
                  <a:reflection blurRad="12700" stA="34000" endA="740" endPos="53000" dir="5400000" sy="-100000" algn="bl" rotWithShape="0"/>
                </a:effectLst>
                <a:latin typeface="Consolas"/>
                <a:ea typeface="+mj-ea"/>
                <a:cs typeface="+mj-cs"/>
              </a:rPr>
              <a:t>2/27/2017-3/03/2017</a:t>
            </a:r>
            <a:r>
              <a:rPr lang="en-US" sz="1400" b="1" cap="all" spc="0" dirty="0">
                <a:solidFill>
                  <a:srgbClr val="2F2B20"/>
                </a:solidFill>
                <a:effectLst>
                  <a:reflection blurRad="12700" stA="34000" endA="740" endPos="53000" dir="5400000" sy="-100000" algn="bl" rotWithShape="0"/>
                </a:effectLst>
                <a:latin typeface="Consolas"/>
                <a:ea typeface="+mj-ea"/>
                <a:cs typeface="+mj-cs"/>
              </a:rPr>
              <a:t>	</a:t>
            </a:r>
            <a:r>
              <a:rPr lang="en-US" sz="1400" b="1" cap="all" spc="0" dirty="0">
                <a:solidFill>
                  <a:srgbClr val="0070C0"/>
                </a:solidFill>
                <a:effectLst>
                  <a:reflection blurRad="12700" stA="34000" endA="740" endPos="53000" dir="5400000" sy="-100000" algn="bl" rotWithShape="0"/>
                </a:effectLst>
                <a:latin typeface="Consolas"/>
                <a:ea typeface="+mj-ea"/>
                <a:cs typeface="+mj-cs"/>
              </a:rPr>
              <a:t>		</a:t>
            </a:r>
            <a:br>
              <a:rPr lang="en-US" sz="1400" b="1" cap="all" spc="0" dirty="0">
                <a:solidFill>
                  <a:srgbClr val="0070C0"/>
                </a:solidFill>
                <a:effectLst>
                  <a:reflection blurRad="12700" stA="34000" endA="740" endPos="53000" dir="5400000" sy="-100000" algn="bl" rotWithShape="0"/>
                </a:effectLst>
                <a:latin typeface="Consolas"/>
                <a:ea typeface="+mj-ea"/>
                <a:cs typeface="+mj-cs"/>
              </a:rPr>
            </a:br>
            <a:r>
              <a:rPr lang="en-US" sz="1400" b="1" cap="all" spc="0" dirty="0">
                <a:solidFill>
                  <a:srgbClr val="0070C0"/>
                </a:solidFill>
                <a:effectLst>
                  <a:reflection blurRad="12700" stA="34000" endA="740" endPos="53000" dir="5400000" sy="-100000" algn="bl" rotWithShape="0"/>
                </a:effectLst>
                <a:latin typeface="Consolas"/>
                <a:ea typeface="+mj-ea"/>
                <a:cs typeface="+mj-cs"/>
              </a:rPr>
              <a:t>	</a:t>
            </a:r>
            <a:r>
              <a:rPr lang="en-US" sz="1400" b="1" cap="all" spc="0" dirty="0">
                <a:solidFill>
                  <a:prstClr val="white"/>
                </a:solidFill>
                <a:effectLst>
                  <a:reflection blurRad="12700" stA="34000" endA="740" endPos="53000" dir="5400000" sy="-100000" algn="bl" rotWithShape="0"/>
                </a:effectLst>
                <a:latin typeface="Consolas"/>
                <a:ea typeface="+mj-ea"/>
                <a:cs typeface="+mj-cs"/>
              </a:rPr>
              <a:t>Grade 7: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Soccer-Drills</a:t>
            </a:r>
            <a:r>
              <a:rPr lang="en-US" sz="1400" b="1" cap="all" spc="0" dirty="0">
                <a:solidFill>
                  <a:prstClr val="white"/>
                </a:solidFill>
                <a:effectLst>
                  <a:reflection blurRad="12700" stA="34000" endA="740" endPos="53000" dir="5400000" sy="-100000" algn="bl" rotWithShape="0"/>
                </a:effectLst>
                <a:latin typeface="Consolas"/>
                <a:ea typeface="+mj-ea"/>
                <a:cs typeface="+mj-cs"/>
              </a:rPr>
              <a:t>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HS PE 1&amp;2: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Soccer- Extensions</a:t>
            </a:r>
          </a:p>
          <a:p>
            <a:pPr>
              <a:lnSpc>
                <a:spcPct val="110000"/>
              </a:lnSpc>
              <a:spcBef>
                <a:spcPts val="0"/>
              </a:spcBef>
            </a:pPr>
            <a:r>
              <a:rPr lang="en-US" sz="1400" b="1" cap="all" spc="0" dirty="0">
                <a:solidFill>
                  <a:prstClr val="white"/>
                </a:solidFill>
                <a:effectLst>
                  <a:reflection blurRad="12700" stA="34000" endA="740" endPos="53000" dir="5400000" sy="-100000" algn="bl" rotWithShape="0"/>
                </a:effectLst>
                <a:latin typeface="Consolas"/>
                <a:ea typeface="+mj-ea"/>
                <a:cs typeface="+mj-cs"/>
              </a:rPr>
              <a:t>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Nutrition and Wellness- Alcohol Quiz, Tobacco Use</a:t>
            </a:r>
            <a:r>
              <a:rPr lang="en-US" sz="1400" b="1" cap="all" spc="0" dirty="0">
                <a:solidFill>
                  <a:srgbClr val="2F2B20"/>
                </a:solidFill>
                <a:effectLst>
                  <a:reflection blurRad="12700" stA="34000" endA="740" endPos="53000" dir="5400000" sy="-100000" algn="bl" rotWithShape="0"/>
                </a:effectLst>
                <a:latin typeface="Consolas"/>
                <a:ea typeface="+mj-ea"/>
                <a:cs typeface="+mj-cs"/>
              </a:rPr>
              <a:t/>
            </a:r>
            <a:br>
              <a:rPr lang="en-US" sz="1400" b="1" cap="all" spc="0" dirty="0">
                <a:solidFill>
                  <a:srgbClr val="2F2B20"/>
                </a:solidFill>
                <a:effectLst>
                  <a:reflection blurRad="12700" stA="34000" endA="740" endPos="53000" dir="5400000" sy="-100000" algn="bl" rotWithShape="0"/>
                </a:effectLst>
                <a:latin typeface="Consolas"/>
                <a:ea typeface="+mj-ea"/>
                <a:cs typeface="+mj-cs"/>
              </a:rPr>
            </a:br>
            <a:r>
              <a:rPr lang="en-US" sz="1600" b="1" u="sng" cap="all" spc="0" dirty="0">
                <a:solidFill>
                  <a:srgbClr val="FF0000"/>
                </a:solidFill>
                <a:effectLst>
                  <a:reflection blurRad="12700" stA="34000" endA="740" endPos="53000" dir="5400000" sy="-100000" algn="bl" rotWithShape="0"/>
                </a:effectLst>
                <a:latin typeface="Consolas"/>
                <a:ea typeface="+mj-ea"/>
                <a:cs typeface="+mj-cs"/>
              </a:rPr>
              <a:t>General News:</a:t>
            </a:r>
            <a:r>
              <a:rPr lang="en-US" sz="1400" b="1" u="sng" cap="all" spc="0" dirty="0">
                <a:solidFill>
                  <a:srgbClr val="2F2B20"/>
                </a:solidFill>
                <a:effectLst>
                  <a:reflection blurRad="12700" stA="34000" endA="740" endPos="53000" dir="5400000" sy="-100000" algn="bl" rotWithShape="0"/>
                </a:effectLst>
                <a:latin typeface="Consolas"/>
                <a:ea typeface="+mj-ea"/>
                <a:cs typeface="+mj-cs"/>
              </a:rPr>
              <a:t/>
            </a:r>
            <a:br>
              <a:rPr lang="en-US" sz="1400" b="1" u="sng" cap="all" spc="0" dirty="0">
                <a:solidFill>
                  <a:srgbClr val="2F2B20"/>
                </a:solidFill>
                <a:effectLst>
                  <a:reflection blurRad="12700" stA="34000" endA="740" endPos="53000" dir="5400000" sy="-100000" algn="bl" rotWithShape="0"/>
                </a:effectLst>
                <a:latin typeface="Consolas"/>
                <a:ea typeface="+mj-ea"/>
                <a:cs typeface="+mj-cs"/>
              </a:rPr>
            </a:br>
            <a:r>
              <a:rPr lang="en-US" sz="1400" b="1" cap="all" spc="0" dirty="0">
                <a:solidFill>
                  <a:srgbClr val="2F2B20"/>
                </a:solidFill>
                <a:effectLst>
                  <a:reflection blurRad="12700" stA="34000" endA="740" endPos="53000" dir="5400000" sy="-100000" algn="bl" rotWithShape="0"/>
                </a:effectLst>
                <a:latin typeface="Consolas"/>
                <a:ea typeface="+mj-ea"/>
                <a:cs typeface="+mj-cs"/>
              </a:rPr>
              <a:t>	</a:t>
            </a:r>
            <a:r>
              <a:rPr lang="en-US" sz="1400" b="1" cap="all" spc="0" dirty="0">
                <a:solidFill>
                  <a:prstClr val="white"/>
                </a:solidFill>
                <a:effectLst>
                  <a:reflection blurRad="12700" stA="34000" endA="740" endPos="53000" dir="5400000" sy="-100000" algn="bl" rotWithShape="0"/>
                </a:effectLst>
                <a:latin typeface="Consolas"/>
                <a:ea typeface="+mj-ea"/>
                <a:cs typeface="+mj-cs"/>
              </a:rPr>
              <a:t>1.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Boys and Girls Soccer game on Tues vs Southlands!</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2.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ASAP Begins this week!</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3.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Spirit Wear order ends on March 1st!</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4.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Track and Field Begins Monday and Wednesday!</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5.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QISS Golf Team begins this Springs</a:t>
            </a:r>
          </a:p>
          <a:p>
            <a:pPr>
              <a:lnSpc>
                <a:spcPct val="110000"/>
              </a:lnSpc>
              <a:spcBef>
                <a:spcPts val="0"/>
              </a:spcBef>
            </a:pPr>
            <a:r>
              <a:rPr lang="en-US" sz="1400" b="1" cap="all" spc="0" dirty="0" smtClean="0">
                <a:solidFill>
                  <a:srgbClr val="2F2B20"/>
                </a:solidFill>
                <a:effectLst>
                  <a:reflection blurRad="12700" stA="34000" endA="740" endPos="53000" dir="5400000" sy="-100000" algn="bl" rotWithShape="0"/>
                </a:effectLst>
                <a:latin typeface="Consolas"/>
                <a:ea typeface="+mj-ea"/>
                <a:cs typeface="+mj-cs"/>
              </a:rPr>
              <a:t>	</a:t>
            </a:r>
            <a:r>
              <a:rPr lang="en-US" sz="1400" b="1" cap="all" spc="0" dirty="0" smtClean="0">
                <a:effectLst>
                  <a:reflection blurRad="12700" stA="34000" endA="740" endPos="53000" dir="5400000" sy="-100000" algn="bl" rotWithShape="0"/>
                </a:effectLst>
                <a:latin typeface="Consolas"/>
                <a:ea typeface="+mj-ea"/>
                <a:cs typeface="+mj-cs"/>
              </a:rPr>
              <a:t>6. Sign-up for Baseball Camp!!</a:t>
            </a:r>
            <a:r>
              <a:rPr lang="en-US" sz="1400" b="1" cap="all" spc="0" dirty="0">
                <a:solidFill>
                  <a:srgbClr val="2F2B20"/>
                </a:solidFill>
                <a:effectLst>
                  <a:reflection blurRad="12700" stA="34000" endA="740" endPos="53000" dir="5400000" sy="-100000" algn="bl" rotWithShape="0"/>
                </a:effectLst>
                <a:latin typeface="Consolas"/>
                <a:ea typeface="+mj-ea"/>
                <a:cs typeface="+mj-cs"/>
              </a:rPr>
              <a:t/>
            </a:r>
            <a:br>
              <a:rPr lang="en-US" sz="1400" b="1" cap="all" spc="0" dirty="0">
                <a:solidFill>
                  <a:srgbClr val="2F2B20"/>
                </a:solidFill>
                <a:effectLst>
                  <a:reflection blurRad="12700" stA="34000" endA="740" endPos="53000" dir="5400000" sy="-100000" algn="bl" rotWithShape="0"/>
                </a:effectLst>
                <a:latin typeface="Consolas"/>
                <a:ea typeface="+mj-ea"/>
                <a:cs typeface="+mj-cs"/>
              </a:rPr>
            </a:br>
            <a:r>
              <a:rPr lang="en-US" sz="1600" b="1" u="sng" cap="all" spc="0" dirty="0">
                <a:solidFill>
                  <a:srgbClr val="FF0000"/>
                </a:solidFill>
                <a:effectLst>
                  <a:reflection blurRad="12700" stA="34000" endA="740" endPos="53000" dir="5400000" sy="-100000" algn="bl" rotWithShape="0"/>
                </a:effectLst>
                <a:latin typeface="Consolas"/>
                <a:ea typeface="+mj-ea"/>
                <a:cs typeface="+mj-cs"/>
              </a:rPr>
              <a:t>Things to bring:</a:t>
            </a:r>
            <a:r>
              <a:rPr lang="en-US" sz="1400" b="1" u="sng" cap="all" spc="0" dirty="0">
                <a:solidFill>
                  <a:srgbClr val="2F2B20"/>
                </a:solidFill>
                <a:effectLst>
                  <a:reflection blurRad="12700" stA="34000" endA="740" endPos="53000" dir="5400000" sy="-100000" algn="bl" rotWithShape="0"/>
                </a:effectLst>
                <a:latin typeface="Consolas"/>
                <a:ea typeface="+mj-ea"/>
                <a:cs typeface="+mj-cs"/>
              </a:rPr>
              <a:t/>
            </a:r>
            <a:br>
              <a:rPr lang="en-US" sz="1400" b="1" u="sng" cap="all" spc="0" dirty="0">
                <a:solidFill>
                  <a:srgbClr val="2F2B20"/>
                </a:solidFill>
                <a:effectLst>
                  <a:reflection blurRad="12700" stA="34000" endA="740" endPos="53000" dir="5400000" sy="-100000" algn="bl" rotWithShape="0"/>
                </a:effectLst>
                <a:latin typeface="Consolas"/>
                <a:ea typeface="+mj-ea"/>
                <a:cs typeface="+mj-cs"/>
              </a:rPr>
            </a:br>
            <a:r>
              <a:rPr lang="en-US" sz="1400" b="1" cap="all" spc="0" dirty="0">
                <a:solidFill>
                  <a:prstClr val="black"/>
                </a:solidFill>
                <a:effectLst>
                  <a:reflection blurRad="12700" stA="34000" endA="740" endPos="53000" dir="5400000" sy="-100000" algn="bl" rotWithShape="0"/>
                </a:effectLst>
                <a:latin typeface="Consolas"/>
                <a:ea typeface="+mj-ea"/>
                <a:cs typeface="+mj-cs"/>
              </a:rPr>
              <a:t>	</a:t>
            </a:r>
            <a:r>
              <a:rPr lang="en-US" sz="1400" b="1" cap="all" spc="0" dirty="0">
                <a:solidFill>
                  <a:prstClr val="white"/>
                </a:solidFill>
                <a:effectLst>
                  <a:reflection blurRad="12700" stA="34000" endA="740" endPos="53000" dir="5400000" sy="-100000" algn="bl" rotWithShape="0"/>
                </a:effectLst>
                <a:latin typeface="Consolas"/>
                <a:ea typeface="+mj-ea"/>
                <a:cs typeface="+mj-cs"/>
              </a:rPr>
              <a:t>1. Comfortable PE Attire: Shoes,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shorts/Pants, T-shirt/Long sleeve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shirt</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2. Bring a change of clothes to each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class to earn full points</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3. Homework Assignments turned in on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time please!</a:t>
            </a:r>
            <a:endParaRPr lang="en-US" dirty="0"/>
          </a:p>
        </p:txBody>
      </p:sp>
      <p:sp>
        <p:nvSpPr>
          <p:cNvPr id="2" name="Title 1"/>
          <p:cNvSpPr>
            <a:spLocks noGrp="1"/>
          </p:cNvSpPr>
          <p:nvPr>
            <p:ph type="title"/>
          </p:nvPr>
        </p:nvSpPr>
        <p:spPr>
          <a:xfrm>
            <a:off x="457200" y="1066800"/>
            <a:ext cx="7680960" cy="1066800"/>
          </a:xfrm>
        </p:spPr>
        <p:txBody>
          <a:bodyPr>
            <a:normAutofit fontScale="90000"/>
          </a:bodyPr>
          <a:lstStyle/>
          <a:p>
            <a:pPr lvl="0" algn="ctr">
              <a:spcBef>
                <a:spcPts val="0"/>
              </a:spcBef>
            </a:pPr>
            <a:r>
              <a:rPr lang="en-US" sz="4400" b="1" dirty="0">
                <a:solidFill>
                  <a:srgbClr val="1AB39F">
                    <a:lumMod val="60000"/>
                    <a:lumOff val="40000"/>
                  </a:srgbClr>
                </a:solidFill>
                <a:ea typeface="+mn-ea"/>
                <a:cs typeface="+mn-cs"/>
              </a:rPr>
              <a:t>QISS Upper Physical Education Newsletter </a:t>
            </a:r>
            <a:r>
              <a:rPr lang="en-US" sz="4400" b="1" dirty="0" smtClean="0">
                <a:solidFill>
                  <a:srgbClr val="1AB39F">
                    <a:lumMod val="60000"/>
                    <a:lumOff val="40000"/>
                  </a:srgbClr>
                </a:solidFill>
                <a:ea typeface="+mn-ea"/>
                <a:cs typeface="+mn-cs"/>
              </a:rPr>
              <a:t>#23</a:t>
            </a:r>
            <a:r>
              <a:rPr lang="en-US" sz="4400" b="1" dirty="0">
                <a:solidFill>
                  <a:srgbClr val="1AB39F">
                    <a:lumMod val="60000"/>
                    <a:lumOff val="40000"/>
                  </a:srgbClr>
                </a:solidFill>
                <a:ea typeface="+mn-ea"/>
                <a:cs typeface="+mn-cs"/>
              </a:rPr>
              <a:t/>
            </a:r>
            <a:br>
              <a:rPr lang="en-US" sz="4400" b="1" dirty="0">
                <a:solidFill>
                  <a:srgbClr val="1AB39F">
                    <a:lumMod val="60000"/>
                    <a:lumOff val="40000"/>
                  </a:srgbClr>
                </a:solidFill>
                <a:ea typeface="+mn-ea"/>
                <a:cs typeface="+mn-cs"/>
              </a:rPr>
            </a:br>
            <a:endParaRPr lang="en-US" dirty="0"/>
          </a:p>
        </p:txBody>
      </p:sp>
      <p:sp>
        <p:nvSpPr>
          <p:cNvPr id="4" name="Rectangle 3"/>
          <p:cNvSpPr/>
          <p:nvPr/>
        </p:nvSpPr>
        <p:spPr>
          <a:xfrm>
            <a:off x="5791200" y="1988457"/>
            <a:ext cx="3581400" cy="1200329"/>
          </a:xfrm>
          <a:prstGeom prst="rect">
            <a:avLst/>
          </a:prstGeom>
        </p:spPr>
        <p:txBody>
          <a:bodyPr wrap="square">
            <a:spAutoFit/>
          </a:bodyPr>
          <a:lstStyle/>
          <a:p>
            <a:pPr algn="ctr">
              <a:defRPr/>
            </a:pPr>
            <a:r>
              <a:rPr lang="en-US" sz="3200" b="1" kern="0" dirty="0" smtClean="0">
                <a:solidFill>
                  <a:srgbClr val="00B0F0"/>
                </a:solidFill>
              </a:rPr>
              <a:t>Shot of the Week: </a:t>
            </a:r>
          </a:p>
          <a:p>
            <a:pPr algn="ctr">
              <a:defRPr/>
            </a:pPr>
            <a:r>
              <a:rPr lang="en-US" sz="4000" b="1" kern="0" dirty="0" smtClean="0">
                <a:solidFill>
                  <a:srgbClr val="FA9500"/>
                </a:solidFill>
              </a:rPr>
              <a:t>  ACAMIS!!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1094" y="3167015"/>
            <a:ext cx="2921612" cy="3669214"/>
          </a:xfrm>
          <a:prstGeom prst="rect">
            <a:avLst/>
          </a:prstGeom>
        </p:spPr>
      </p:pic>
    </p:spTree>
    <p:extLst>
      <p:ext uri="{BB962C8B-B14F-4D97-AF65-F5344CB8AC3E}">
        <p14:creationId xmlns:p14="http://schemas.microsoft.com/office/powerpoint/2010/main" val="7017299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1981200"/>
            <a:ext cx="6400800" cy="4724400"/>
          </a:xfrm>
        </p:spPr>
        <p:txBody>
          <a:bodyPr>
            <a:normAutofit/>
          </a:bodyPr>
          <a:lstStyle/>
          <a:p>
            <a:r>
              <a:rPr lang="en-US" sz="1600" b="1" u="sng" cap="all" spc="0" dirty="0">
                <a:solidFill>
                  <a:srgbClr val="FF0000"/>
                </a:solidFill>
                <a:effectLst>
                  <a:reflection blurRad="12700" stA="34000" endA="740" endPos="53000" dir="5400000" sy="-100000" algn="bl" rotWithShape="0"/>
                </a:effectLst>
                <a:latin typeface="Consolas"/>
                <a:ea typeface="+mj-ea"/>
                <a:cs typeface="+mj-cs"/>
              </a:rPr>
              <a:t>Weekly Activities: </a:t>
            </a:r>
            <a:r>
              <a:rPr lang="en-US" sz="1600" b="1" u="sng" cap="all" spc="0" dirty="0" smtClean="0">
                <a:solidFill>
                  <a:srgbClr val="FF0000"/>
                </a:solidFill>
                <a:effectLst>
                  <a:reflection blurRad="12700" stA="34000" endA="740" endPos="53000" dir="5400000" sy="-100000" algn="bl" rotWithShape="0"/>
                </a:effectLst>
                <a:latin typeface="Consolas"/>
                <a:ea typeface="+mj-ea"/>
                <a:cs typeface="+mj-cs"/>
              </a:rPr>
              <a:t>3/06/2017-3/10/2017</a:t>
            </a:r>
            <a:r>
              <a:rPr lang="en-US" sz="1400" b="1" cap="all" spc="0" dirty="0">
                <a:solidFill>
                  <a:srgbClr val="2F2B20"/>
                </a:solidFill>
                <a:effectLst>
                  <a:reflection blurRad="12700" stA="34000" endA="740" endPos="53000" dir="5400000" sy="-100000" algn="bl" rotWithShape="0"/>
                </a:effectLst>
                <a:latin typeface="Consolas"/>
                <a:ea typeface="+mj-ea"/>
                <a:cs typeface="+mj-cs"/>
              </a:rPr>
              <a:t>	</a:t>
            </a:r>
            <a:r>
              <a:rPr lang="en-US" sz="1400" b="1" cap="all" spc="0" dirty="0">
                <a:solidFill>
                  <a:srgbClr val="0070C0"/>
                </a:solidFill>
                <a:effectLst>
                  <a:reflection blurRad="12700" stA="34000" endA="740" endPos="53000" dir="5400000" sy="-100000" algn="bl" rotWithShape="0"/>
                </a:effectLst>
                <a:latin typeface="Consolas"/>
                <a:ea typeface="+mj-ea"/>
                <a:cs typeface="+mj-cs"/>
              </a:rPr>
              <a:t>		</a:t>
            </a:r>
            <a:br>
              <a:rPr lang="en-US" sz="1400" b="1" cap="all" spc="0" dirty="0">
                <a:solidFill>
                  <a:srgbClr val="0070C0"/>
                </a:solidFill>
                <a:effectLst>
                  <a:reflection blurRad="12700" stA="34000" endA="740" endPos="53000" dir="5400000" sy="-100000" algn="bl" rotWithShape="0"/>
                </a:effectLst>
                <a:latin typeface="Consolas"/>
                <a:ea typeface="+mj-ea"/>
                <a:cs typeface="+mj-cs"/>
              </a:rPr>
            </a:br>
            <a:r>
              <a:rPr lang="en-US" sz="1400" b="1" cap="all" spc="0" dirty="0">
                <a:solidFill>
                  <a:srgbClr val="0070C0"/>
                </a:solidFill>
                <a:effectLst>
                  <a:reflection blurRad="12700" stA="34000" endA="740" endPos="53000" dir="5400000" sy="-100000" algn="bl" rotWithShape="0"/>
                </a:effectLst>
                <a:latin typeface="Consolas"/>
                <a:ea typeface="+mj-ea"/>
                <a:cs typeface="+mj-cs"/>
              </a:rPr>
              <a:t>	</a:t>
            </a:r>
            <a:r>
              <a:rPr lang="en-US" sz="1400" b="1" cap="all" spc="0" dirty="0">
                <a:solidFill>
                  <a:prstClr val="white"/>
                </a:solidFill>
                <a:effectLst>
                  <a:reflection blurRad="12700" stA="34000" endA="740" endPos="53000" dir="5400000" sy="-100000" algn="bl" rotWithShape="0"/>
                </a:effectLst>
                <a:latin typeface="Consolas"/>
                <a:ea typeface="+mj-ea"/>
                <a:cs typeface="+mj-cs"/>
              </a:rPr>
              <a:t>Grade 7: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Soccer Games</a:t>
            </a:r>
            <a:r>
              <a:rPr lang="en-US" sz="1400" b="1" cap="all" spc="0" dirty="0">
                <a:solidFill>
                  <a:prstClr val="white"/>
                </a:solidFill>
                <a:effectLst>
                  <a:reflection blurRad="12700" stA="34000" endA="740" endPos="53000" dir="5400000" sy="-100000" algn="bl" rotWithShape="0"/>
                </a:effectLst>
                <a:latin typeface="Consolas"/>
                <a:ea typeface="+mj-ea"/>
                <a:cs typeface="+mj-cs"/>
              </a:rPr>
              <a:t>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HS PE 1&amp;2: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Soccer- Extensions</a:t>
            </a:r>
          </a:p>
          <a:p>
            <a:pPr>
              <a:lnSpc>
                <a:spcPct val="110000"/>
              </a:lnSpc>
              <a:spcBef>
                <a:spcPts val="0"/>
              </a:spcBef>
            </a:pPr>
            <a:r>
              <a:rPr lang="en-US" sz="1400" b="1" cap="all" spc="0" dirty="0">
                <a:solidFill>
                  <a:prstClr val="white"/>
                </a:solidFill>
                <a:effectLst>
                  <a:reflection blurRad="12700" stA="34000" endA="740" endPos="53000" dir="5400000" sy="-100000" algn="bl" rotWithShape="0"/>
                </a:effectLst>
                <a:latin typeface="Consolas"/>
                <a:ea typeface="+mj-ea"/>
                <a:cs typeface="+mj-cs"/>
              </a:rPr>
              <a:t>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Nutrition and Wellness- Cocaine and Heroin</a:t>
            </a:r>
            <a:r>
              <a:rPr lang="en-US" sz="1400" b="1" cap="all" spc="0" dirty="0">
                <a:solidFill>
                  <a:srgbClr val="2F2B20"/>
                </a:solidFill>
                <a:effectLst>
                  <a:reflection blurRad="12700" stA="34000" endA="740" endPos="53000" dir="5400000" sy="-100000" algn="bl" rotWithShape="0"/>
                </a:effectLst>
                <a:latin typeface="Consolas"/>
                <a:ea typeface="+mj-ea"/>
                <a:cs typeface="+mj-cs"/>
              </a:rPr>
              <a:t/>
            </a:r>
            <a:br>
              <a:rPr lang="en-US" sz="1400" b="1" cap="all" spc="0" dirty="0">
                <a:solidFill>
                  <a:srgbClr val="2F2B20"/>
                </a:solidFill>
                <a:effectLst>
                  <a:reflection blurRad="12700" stA="34000" endA="740" endPos="53000" dir="5400000" sy="-100000" algn="bl" rotWithShape="0"/>
                </a:effectLst>
                <a:latin typeface="Consolas"/>
                <a:ea typeface="+mj-ea"/>
                <a:cs typeface="+mj-cs"/>
              </a:rPr>
            </a:br>
            <a:r>
              <a:rPr lang="en-US" sz="1600" b="1" u="sng" cap="all" spc="0" dirty="0">
                <a:solidFill>
                  <a:srgbClr val="FF0000"/>
                </a:solidFill>
                <a:effectLst>
                  <a:reflection blurRad="12700" stA="34000" endA="740" endPos="53000" dir="5400000" sy="-100000" algn="bl" rotWithShape="0"/>
                </a:effectLst>
                <a:latin typeface="Consolas"/>
                <a:ea typeface="+mj-ea"/>
                <a:cs typeface="+mj-cs"/>
              </a:rPr>
              <a:t>General News:</a:t>
            </a:r>
            <a:r>
              <a:rPr lang="en-US" sz="1400" b="1" u="sng" cap="all" spc="0" dirty="0">
                <a:solidFill>
                  <a:srgbClr val="2F2B20"/>
                </a:solidFill>
                <a:effectLst>
                  <a:reflection blurRad="12700" stA="34000" endA="740" endPos="53000" dir="5400000" sy="-100000" algn="bl" rotWithShape="0"/>
                </a:effectLst>
                <a:latin typeface="Consolas"/>
                <a:ea typeface="+mj-ea"/>
                <a:cs typeface="+mj-cs"/>
              </a:rPr>
              <a:t/>
            </a:r>
            <a:br>
              <a:rPr lang="en-US" sz="1400" b="1" u="sng" cap="all" spc="0" dirty="0">
                <a:solidFill>
                  <a:srgbClr val="2F2B20"/>
                </a:solidFill>
                <a:effectLst>
                  <a:reflection blurRad="12700" stA="34000" endA="740" endPos="53000" dir="5400000" sy="-100000" algn="bl" rotWithShape="0"/>
                </a:effectLst>
                <a:latin typeface="Consolas"/>
                <a:ea typeface="+mj-ea"/>
                <a:cs typeface="+mj-cs"/>
              </a:rPr>
            </a:br>
            <a:r>
              <a:rPr lang="en-US" sz="1400" b="1" cap="all" spc="0" dirty="0">
                <a:solidFill>
                  <a:srgbClr val="2F2B20"/>
                </a:solidFill>
                <a:effectLst>
                  <a:reflection blurRad="12700" stA="34000" endA="740" endPos="53000" dir="5400000" sy="-100000" algn="bl" rotWithShape="0"/>
                </a:effectLst>
                <a:latin typeface="Consolas"/>
                <a:ea typeface="+mj-ea"/>
                <a:cs typeface="+mj-cs"/>
              </a:rPr>
              <a:t>	</a:t>
            </a:r>
            <a:r>
              <a:rPr lang="en-US" sz="1400" b="1" cap="all" spc="0" dirty="0">
                <a:solidFill>
                  <a:prstClr val="white"/>
                </a:solidFill>
                <a:effectLst>
                  <a:reflection blurRad="12700" stA="34000" endA="740" endPos="53000" dir="5400000" sy="-100000" algn="bl" rotWithShape="0"/>
                </a:effectLst>
                <a:latin typeface="Consolas"/>
                <a:ea typeface="+mj-ea"/>
                <a:cs typeface="+mj-cs"/>
              </a:rPr>
              <a:t>1.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Boys on </a:t>
            </a:r>
            <a:r>
              <a:rPr lang="en-US" sz="1400" b="1" cap="all" spc="0" dirty="0" err="1" smtClean="0">
                <a:solidFill>
                  <a:prstClr val="white"/>
                </a:solidFill>
                <a:effectLst>
                  <a:reflection blurRad="12700" stA="34000" endA="740" endPos="53000" dir="5400000" sy="-100000" algn="bl" rotWithShape="0"/>
                </a:effectLst>
                <a:latin typeface="Consolas"/>
                <a:ea typeface="+mj-ea"/>
                <a:cs typeface="+mj-cs"/>
              </a:rPr>
              <a:t>Thur</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 and Girls Soccer game on Tues vs </a:t>
            </a:r>
            <a:r>
              <a:rPr lang="en-US" sz="1400" b="1" cap="all" spc="0" dirty="0" err="1" smtClean="0">
                <a:solidFill>
                  <a:prstClr val="white"/>
                </a:solidFill>
                <a:effectLst>
                  <a:reflection blurRad="12700" stA="34000" endA="740" endPos="53000" dir="5400000" sy="-100000" algn="bl" rotWithShape="0"/>
                </a:effectLst>
                <a:latin typeface="Consolas"/>
                <a:ea typeface="+mj-ea"/>
                <a:cs typeface="+mj-cs"/>
              </a:rPr>
              <a:t>Isq</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2.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ASAP continues this week!</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3.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Baseball Camp ends March 8th!</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4.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Track and Field PRACTICE Monday and Wednesday!</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5.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WASX Visit this week!</a:t>
            </a:r>
            <a:r>
              <a:rPr lang="en-US" sz="1400" b="1" cap="all" spc="0" dirty="0" smtClean="0">
                <a:solidFill>
                  <a:srgbClr val="2F2B20"/>
                </a:solidFill>
                <a:effectLst>
                  <a:reflection blurRad="12700" stA="34000" endA="740" endPos="53000" dir="5400000" sy="-100000" algn="bl" rotWithShape="0"/>
                </a:effectLst>
                <a:latin typeface="Consolas"/>
                <a:ea typeface="+mj-ea"/>
                <a:cs typeface="+mj-cs"/>
              </a:rPr>
              <a:t>	</a:t>
            </a:r>
            <a:r>
              <a:rPr lang="en-US" sz="1400" b="1" cap="all" spc="0" dirty="0">
                <a:solidFill>
                  <a:srgbClr val="2F2B20"/>
                </a:solidFill>
                <a:effectLst>
                  <a:reflection blurRad="12700" stA="34000" endA="740" endPos="53000" dir="5400000" sy="-100000" algn="bl" rotWithShape="0"/>
                </a:effectLst>
                <a:latin typeface="Consolas"/>
                <a:ea typeface="+mj-ea"/>
                <a:cs typeface="+mj-cs"/>
              </a:rPr>
              <a:t/>
            </a:r>
            <a:br>
              <a:rPr lang="en-US" sz="1400" b="1" cap="all" spc="0" dirty="0">
                <a:solidFill>
                  <a:srgbClr val="2F2B20"/>
                </a:solidFill>
                <a:effectLst>
                  <a:reflection blurRad="12700" stA="34000" endA="740" endPos="53000" dir="5400000" sy="-100000" algn="bl" rotWithShape="0"/>
                </a:effectLst>
                <a:latin typeface="Consolas"/>
                <a:ea typeface="+mj-ea"/>
                <a:cs typeface="+mj-cs"/>
              </a:rPr>
            </a:br>
            <a:r>
              <a:rPr lang="en-US" sz="1600" b="1" u="sng" cap="all" spc="0" dirty="0">
                <a:solidFill>
                  <a:srgbClr val="FF0000"/>
                </a:solidFill>
                <a:effectLst>
                  <a:reflection blurRad="12700" stA="34000" endA="740" endPos="53000" dir="5400000" sy="-100000" algn="bl" rotWithShape="0"/>
                </a:effectLst>
                <a:latin typeface="Consolas"/>
                <a:ea typeface="+mj-ea"/>
                <a:cs typeface="+mj-cs"/>
              </a:rPr>
              <a:t>Things to bring:</a:t>
            </a:r>
            <a:r>
              <a:rPr lang="en-US" sz="1400" b="1" u="sng" cap="all" spc="0" dirty="0">
                <a:solidFill>
                  <a:srgbClr val="2F2B20"/>
                </a:solidFill>
                <a:effectLst>
                  <a:reflection blurRad="12700" stA="34000" endA="740" endPos="53000" dir="5400000" sy="-100000" algn="bl" rotWithShape="0"/>
                </a:effectLst>
                <a:latin typeface="Consolas"/>
                <a:ea typeface="+mj-ea"/>
                <a:cs typeface="+mj-cs"/>
              </a:rPr>
              <a:t/>
            </a:r>
            <a:br>
              <a:rPr lang="en-US" sz="1400" b="1" u="sng" cap="all" spc="0" dirty="0">
                <a:solidFill>
                  <a:srgbClr val="2F2B20"/>
                </a:solidFill>
                <a:effectLst>
                  <a:reflection blurRad="12700" stA="34000" endA="740" endPos="53000" dir="5400000" sy="-100000" algn="bl" rotWithShape="0"/>
                </a:effectLst>
                <a:latin typeface="Consolas"/>
                <a:ea typeface="+mj-ea"/>
                <a:cs typeface="+mj-cs"/>
              </a:rPr>
            </a:br>
            <a:r>
              <a:rPr lang="en-US" sz="1400" b="1" cap="all" spc="0" dirty="0">
                <a:solidFill>
                  <a:prstClr val="black"/>
                </a:solidFill>
                <a:effectLst>
                  <a:reflection blurRad="12700" stA="34000" endA="740" endPos="53000" dir="5400000" sy="-100000" algn="bl" rotWithShape="0"/>
                </a:effectLst>
                <a:latin typeface="Consolas"/>
                <a:ea typeface="+mj-ea"/>
                <a:cs typeface="+mj-cs"/>
              </a:rPr>
              <a:t>	</a:t>
            </a:r>
            <a:r>
              <a:rPr lang="en-US" sz="1400" b="1" cap="all" spc="0" dirty="0">
                <a:solidFill>
                  <a:prstClr val="white"/>
                </a:solidFill>
                <a:effectLst>
                  <a:reflection blurRad="12700" stA="34000" endA="740" endPos="53000" dir="5400000" sy="-100000" algn="bl" rotWithShape="0"/>
                </a:effectLst>
                <a:latin typeface="Consolas"/>
                <a:ea typeface="+mj-ea"/>
                <a:cs typeface="+mj-cs"/>
              </a:rPr>
              <a:t>1. Comfortable PE Attire: Shoes,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shorts/Pants, T-shirt/Long sleeve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shirt</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2. Bring a change of clothes to each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class to earn full points</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3. Homework Assignments turned in on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time please!</a:t>
            </a:r>
            <a:endParaRPr lang="en-US" dirty="0"/>
          </a:p>
        </p:txBody>
      </p:sp>
      <p:sp>
        <p:nvSpPr>
          <p:cNvPr id="2" name="Title 1"/>
          <p:cNvSpPr>
            <a:spLocks noGrp="1"/>
          </p:cNvSpPr>
          <p:nvPr>
            <p:ph type="title"/>
          </p:nvPr>
        </p:nvSpPr>
        <p:spPr>
          <a:xfrm>
            <a:off x="457200" y="1066800"/>
            <a:ext cx="7680960" cy="1066800"/>
          </a:xfrm>
        </p:spPr>
        <p:txBody>
          <a:bodyPr>
            <a:normAutofit fontScale="90000"/>
          </a:bodyPr>
          <a:lstStyle/>
          <a:p>
            <a:pPr lvl="0" algn="ctr">
              <a:spcBef>
                <a:spcPts val="0"/>
              </a:spcBef>
            </a:pPr>
            <a:r>
              <a:rPr lang="en-US" sz="4400" b="1" dirty="0">
                <a:solidFill>
                  <a:srgbClr val="1AB39F">
                    <a:lumMod val="60000"/>
                    <a:lumOff val="40000"/>
                  </a:srgbClr>
                </a:solidFill>
                <a:ea typeface="+mn-ea"/>
                <a:cs typeface="+mn-cs"/>
              </a:rPr>
              <a:t>QISS Upper Physical Education Newsletter </a:t>
            </a:r>
            <a:r>
              <a:rPr lang="en-US" sz="4400" b="1" dirty="0" smtClean="0">
                <a:solidFill>
                  <a:srgbClr val="1AB39F">
                    <a:lumMod val="60000"/>
                    <a:lumOff val="40000"/>
                  </a:srgbClr>
                </a:solidFill>
                <a:ea typeface="+mn-ea"/>
                <a:cs typeface="+mn-cs"/>
              </a:rPr>
              <a:t>#24</a:t>
            </a:r>
            <a:r>
              <a:rPr lang="en-US" sz="4400" b="1" dirty="0">
                <a:solidFill>
                  <a:srgbClr val="1AB39F">
                    <a:lumMod val="60000"/>
                    <a:lumOff val="40000"/>
                  </a:srgbClr>
                </a:solidFill>
                <a:ea typeface="+mn-ea"/>
                <a:cs typeface="+mn-cs"/>
              </a:rPr>
              <a:t/>
            </a:r>
            <a:br>
              <a:rPr lang="en-US" sz="4400" b="1" dirty="0">
                <a:solidFill>
                  <a:srgbClr val="1AB39F">
                    <a:lumMod val="60000"/>
                    <a:lumOff val="40000"/>
                  </a:srgbClr>
                </a:solidFill>
                <a:ea typeface="+mn-ea"/>
                <a:cs typeface="+mn-cs"/>
              </a:rPr>
            </a:br>
            <a:endParaRPr lang="en-US" dirty="0"/>
          </a:p>
        </p:txBody>
      </p:sp>
      <p:sp>
        <p:nvSpPr>
          <p:cNvPr id="4" name="Rectangle 3"/>
          <p:cNvSpPr/>
          <p:nvPr/>
        </p:nvSpPr>
        <p:spPr>
          <a:xfrm>
            <a:off x="5791200" y="1988457"/>
            <a:ext cx="3581400" cy="1200329"/>
          </a:xfrm>
          <a:prstGeom prst="rect">
            <a:avLst/>
          </a:prstGeom>
        </p:spPr>
        <p:txBody>
          <a:bodyPr wrap="square">
            <a:spAutoFit/>
          </a:bodyPr>
          <a:lstStyle/>
          <a:p>
            <a:pPr algn="ctr">
              <a:defRPr/>
            </a:pPr>
            <a:r>
              <a:rPr lang="en-US" sz="3200" b="1" kern="0" dirty="0" smtClean="0">
                <a:solidFill>
                  <a:srgbClr val="00B0F0"/>
                </a:solidFill>
              </a:rPr>
              <a:t>Shot of the Week: </a:t>
            </a:r>
          </a:p>
          <a:p>
            <a:pPr algn="ctr">
              <a:defRPr/>
            </a:pPr>
            <a:r>
              <a:rPr lang="en-US" sz="4000" b="1" kern="0" dirty="0" smtClean="0">
                <a:solidFill>
                  <a:srgbClr val="FA9500"/>
                </a:solidFill>
              </a:rPr>
              <a:t>  ACAMIS!!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1094" y="3167015"/>
            <a:ext cx="2921612" cy="3669214"/>
          </a:xfrm>
          <a:prstGeom prst="rect">
            <a:avLst/>
          </a:prstGeom>
        </p:spPr>
      </p:pic>
    </p:spTree>
    <p:extLst>
      <p:ext uri="{BB962C8B-B14F-4D97-AF65-F5344CB8AC3E}">
        <p14:creationId xmlns:p14="http://schemas.microsoft.com/office/powerpoint/2010/main" val="3951110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1981200"/>
            <a:ext cx="6400800" cy="4724400"/>
          </a:xfrm>
        </p:spPr>
        <p:txBody>
          <a:bodyPr>
            <a:normAutofit/>
          </a:bodyPr>
          <a:lstStyle/>
          <a:p>
            <a:r>
              <a:rPr lang="en-US" sz="1600" b="1" u="sng" cap="all" spc="0" dirty="0">
                <a:solidFill>
                  <a:srgbClr val="FF0000"/>
                </a:solidFill>
                <a:effectLst>
                  <a:reflection blurRad="12700" stA="34000" endA="740" endPos="53000" dir="5400000" sy="-100000" algn="bl" rotWithShape="0"/>
                </a:effectLst>
                <a:latin typeface="Consolas"/>
                <a:ea typeface="+mj-ea"/>
                <a:cs typeface="+mj-cs"/>
              </a:rPr>
              <a:t>Weekly Activities: </a:t>
            </a:r>
            <a:r>
              <a:rPr lang="en-US" sz="1600" b="1" u="sng" cap="all" spc="0" dirty="0" smtClean="0">
                <a:solidFill>
                  <a:srgbClr val="FF0000"/>
                </a:solidFill>
                <a:effectLst>
                  <a:reflection blurRad="12700" stA="34000" endA="740" endPos="53000" dir="5400000" sy="-100000" algn="bl" rotWithShape="0"/>
                </a:effectLst>
                <a:latin typeface="Consolas"/>
                <a:ea typeface="+mj-ea"/>
                <a:cs typeface="+mj-cs"/>
              </a:rPr>
              <a:t>3/20/2017-3/24/2017</a:t>
            </a:r>
            <a:r>
              <a:rPr lang="en-US" sz="1400" b="1" cap="all" spc="0" dirty="0">
                <a:solidFill>
                  <a:srgbClr val="2F2B20"/>
                </a:solidFill>
                <a:effectLst>
                  <a:reflection blurRad="12700" stA="34000" endA="740" endPos="53000" dir="5400000" sy="-100000" algn="bl" rotWithShape="0"/>
                </a:effectLst>
                <a:latin typeface="Consolas"/>
                <a:ea typeface="+mj-ea"/>
                <a:cs typeface="+mj-cs"/>
              </a:rPr>
              <a:t>	</a:t>
            </a:r>
            <a:r>
              <a:rPr lang="en-US" sz="1400" b="1" cap="all" spc="0" dirty="0">
                <a:solidFill>
                  <a:srgbClr val="0070C0"/>
                </a:solidFill>
                <a:effectLst>
                  <a:reflection blurRad="12700" stA="34000" endA="740" endPos="53000" dir="5400000" sy="-100000" algn="bl" rotWithShape="0"/>
                </a:effectLst>
                <a:latin typeface="Consolas"/>
                <a:ea typeface="+mj-ea"/>
                <a:cs typeface="+mj-cs"/>
              </a:rPr>
              <a:t>		</a:t>
            </a:r>
            <a:br>
              <a:rPr lang="en-US" sz="1400" b="1" cap="all" spc="0" dirty="0">
                <a:solidFill>
                  <a:srgbClr val="0070C0"/>
                </a:solidFill>
                <a:effectLst>
                  <a:reflection blurRad="12700" stA="34000" endA="740" endPos="53000" dir="5400000" sy="-100000" algn="bl" rotWithShape="0"/>
                </a:effectLst>
                <a:latin typeface="Consolas"/>
                <a:ea typeface="+mj-ea"/>
                <a:cs typeface="+mj-cs"/>
              </a:rPr>
            </a:br>
            <a:r>
              <a:rPr lang="en-US" sz="1400" b="1" cap="all" spc="0" dirty="0">
                <a:solidFill>
                  <a:srgbClr val="0070C0"/>
                </a:solidFill>
                <a:effectLst>
                  <a:reflection blurRad="12700" stA="34000" endA="740" endPos="53000" dir="5400000" sy="-100000" algn="bl" rotWithShape="0"/>
                </a:effectLst>
                <a:latin typeface="Consolas"/>
                <a:ea typeface="+mj-ea"/>
                <a:cs typeface="+mj-cs"/>
              </a:rPr>
              <a:t>	</a:t>
            </a:r>
            <a:r>
              <a:rPr lang="en-US" sz="1400" b="1" cap="all" spc="0" dirty="0">
                <a:solidFill>
                  <a:prstClr val="white"/>
                </a:solidFill>
                <a:effectLst>
                  <a:reflection blurRad="12700" stA="34000" endA="740" endPos="53000" dir="5400000" sy="-100000" algn="bl" rotWithShape="0"/>
                </a:effectLst>
                <a:latin typeface="Consolas"/>
                <a:ea typeface="+mj-ea"/>
                <a:cs typeface="+mj-cs"/>
              </a:rPr>
              <a:t>Grade 7: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Soccer Games</a:t>
            </a:r>
            <a:r>
              <a:rPr lang="en-US" sz="1400" b="1" cap="all" spc="0" dirty="0">
                <a:solidFill>
                  <a:prstClr val="white"/>
                </a:solidFill>
                <a:effectLst>
                  <a:reflection blurRad="12700" stA="34000" endA="740" endPos="53000" dir="5400000" sy="-100000" algn="bl" rotWithShape="0"/>
                </a:effectLst>
                <a:latin typeface="Consolas"/>
                <a:ea typeface="+mj-ea"/>
                <a:cs typeface="+mj-cs"/>
              </a:rPr>
              <a:t>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HS PE 1&amp;2: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Soccer- Extensions</a:t>
            </a:r>
          </a:p>
          <a:p>
            <a:pPr>
              <a:lnSpc>
                <a:spcPct val="110000"/>
              </a:lnSpc>
              <a:spcBef>
                <a:spcPts val="0"/>
              </a:spcBef>
            </a:pPr>
            <a:r>
              <a:rPr lang="en-US" sz="1400" b="1" cap="all" spc="0" dirty="0">
                <a:solidFill>
                  <a:prstClr val="white"/>
                </a:solidFill>
                <a:effectLst>
                  <a:reflection blurRad="12700" stA="34000" endA="740" endPos="53000" dir="5400000" sy="-100000" algn="bl" rotWithShape="0"/>
                </a:effectLst>
                <a:latin typeface="Consolas"/>
                <a:ea typeface="+mj-ea"/>
                <a:cs typeface="+mj-cs"/>
              </a:rPr>
              <a:t>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Nutrition and Wellness- Poster Presentations and TEST</a:t>
            </a:r>
            <a:r>
              <a:rPr lang="en-US" sz="1400" b="1" cap="all" spc="0" dirty="0">
                <a:solidFill>
                  <a:srgbClr val="2F2B20"/>
                </a:solidFill>
                <a:effectLst>
                  <a:reflection blurRad="12700" stA="34000" endA="740" endPos="53000" dir="5400000" sy="-100000" algn="bl" rotWithShape="0"/>
                </a:effectLst>
                <a:latin typeface="Consolas"/>
                <a:ea typeface="+mj-ea"/>
                <a:cs typeface="+mj-cs"/>
              </a:rPr>
              <a:t/>
            </a:r>
            <a:br>
              <a:rPr lang="en-US" sz="1400" b="1" cap="all" spc="0" dirty="0">
                <a:solidFill>
                  <a:srgbClr val="2F2B20"/>
                </a:solidFill>
                <a:effectLst>
                  <a:reflection blurRad="12700" stA="34000" endA="740" endPos="53000" dir="5400000" sy="-100000" algn="bl" rotWithShape="0"/>
                </a:effectLst>
                <a:latin typeface="Consolas"/>
                <a:ea typeface="+mj-ea"/>
                <a:cs typeface="+mj-cs"/>
              </a:rPr>
            </a:br>
            <a:r>
              <a:rPr lang="en-US" sz="1600" b="1" u="sng" cap="all" spc="0" dirty="0">
                <a:solidFill>
                  <a:srgbClr val="FF0000"/>
                </a:solidFill>
                <a:effectLst>
                  <a:reflection blurRad="12700" stA="34000" endA="740" endPos="53000" dir="5400000" sy="-100000" algn="bl" rotWithShape="0"/>
                </a:effectLst>
                <a:latin typeface="Consolas"/>
                <a:ea typeface="+mj-ea"/>
                <a:cs typeface="+mj-cs"/>
              </a:rPr>
              <a:t>General News:</a:t>
            </a:r>
            <a:r>
              <a:rPr lang="en-US" sz="1400" b="1" u="sng" cap="all" spc="0" dirty="0">
                <a:solidFill>
                  <a:srgbClr val="2F2B20"/>
                </a:solidFill>
                <a:effectLst>
                  <a:reflection blurRad="12700" stA="34000" endA="740" endPos="53000" dir="5400000" sy="-100000" algn="bl" rotWithShape="0"/>
                </a:effectLst>
                <a:latin typeface="Consolas"/>
                <a:ea typeface="+mj-ea"/>
                <a:cs typeface="+mj-cs"/>
              </a:rPr>
              <a:t/>
            </a:r>
            <a:br>
              <a:rPr lang="en-US" sz="1400" b="1" u="sng" cap="all" spc="0" dirty="0">
                <a:solidFill>
                  <a:srgbClr val="2F2B20"/>
                </a:solidFill>
                <a:effectLst>
                  <a:reflection blurRad="12700" stA="34000" endA="740" endPos="53000" dir="5400000" sy="-100000" algn="bl" rotWithShape="0"/>
                </a:effectLst>
                <a:latin typeface="Consolas"/>
                <a:ea typeface="+mj-ea"/>
                <a:cs typeface="+mj-cs"/>
              </a:rPr>
            </a:br>
            <a:r>
              <a:rPr lang="en-US" sz="1400" b="1" cap="all" spc="0" dirty="0">
                <a:solidFill>
                  <a:srgbClr val="2F2B20"/>
                </a:solidFill>
                <a:effectLst>
                  <a:reflection blurRad="12700" stA="34000" endA="740" endPos="53000" dir="5400000" sy="-100000" algn="bl" rotWithShape="0"/>
                </a:effectLst>
                <a:latin typeface="Consolas"/>
                <a:ea typeface="+mj-ea"/>
                <a:cs typeface="+mj-cs"/>
              </a:rPr>
              <a:t>	</a:t>
            </a:r>
            <a:r>
              <a:rPr lang="en-US" sz="1400" b="1" cap="all" spc="0" dirty="0">
                <a:solidFill>
                  <a:prstClr val="white"/>
                </a:solidFill>
                <a:effectLst>
                  <a:reflection blurRad="12700" stA="34000" endA="740" endPos="53000" dir="5400000" sy="-100000" algn="bl" rotWithShape="0"/>
                </a:effectLst>
                <a:latin typeface="Consolas"/>
                <a:ea typeface="+mj-ea"/>
                <a:cs typeface="+mj-cs"/>
              </a:rPr>
              <a:t>1.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Boys on </a:t>
            </a:r>
            <a:r>
              <a:rPr lang="en-US" sz="1400" b="1" cap="all" spc="0" dirty="0" err="1" smtClean="0">
                <a:solidFill>
                  <a:prstClr val="white"/>
                </a:solidFill>
                <a:effectLst>
                  <a:reflection blurRad="12700" stA="34000" endA="740" endPos="53000" dir="5400000" sy="-100000" algn="bl" rotWithShape="0"/>
                </a:effectLst>
                <a:latin typeface="Consolas"/>
                <a:ea typeface="+mj-ea"/>
                <a:cs typeface="+mj-cs"/>
              </a:rPr>
              <a:t>Thur</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 and Girls Soccer game on Mon vs </a:t>
            </a:r>
            <a:r>
              <a:rPr lang="en-US" sz="1400" b="1" cap="all" spc="0" dirty="0" err="1" smtClean="0">
                <a:solidFill>
                  <a:prstClr val="white"/>
                </a:solidFill>
                <a:effectLst>
                  <a:reflection blurRad="12700" stA="34000" endA="740" endPos="53000" dir="5400000" sy="-100000" algn="bl" rotWithShape="0"/>
                </a:effectLst>
                <a:latin typeface="Consolas"/>
                <a:ea typeface="+mj-ea"/>
                <a:cs typeface="+mj-cs"/>
              </a:rPr>
              <a:t>Isq</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2.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ASAP continues this week!</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3.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Baseball Camp this Sunday!</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4.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Track and Field PRACTICE Monday and Wednesday!</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5.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ACAMIS Soccer in less than one month!</a:t>
            </a:r>
            <a:r>
              <a:rPr lang="en-US" sz="1400" b="1" cap="all" spc="0" dirty="0" smtClean="0">
                <a:solidFill>
                  <a:srgbClr val="2F2B20"/>
                </a:solidFill>
                <a:effectLst>
                  <a:reflection blurRad="12700" stA="34000" endA="740" endPos="53000" dir="5400000" sy="-100000" algn="bl" rotWithShape="0"/>
                </a:effectLst>
                <a:latin typeface="Consolas"/>
                <a:ea typeface="+mj-ea"/>
                <a:cs typeface="+mj-cs"/>
              </a:rPr>
              <a:t>	</a:t>
            </a:r>
            <a:r>
              <a:rPr lang="en-US" sz="1400" b="1" cap="all" spc="0" dirty="0">
                <a:solidFill>
                  <a:srgbClr val="2F2B20"/>
                </a:solidFill>
                <a:effectLst>
                  <a:reflection blurRad="12700" stA="34000" endA="740" endPos="53000" dir="5400000" sy="-100000" algn="bl" rotWithShape="0"/>
                </a:effectLst>
                <a:latin typeface="Consolas"/>
                <a:ea typeface="+mj-ea"/>
                <a:cs typeface="+mj-cs"/>
              </a:rPr>
              <a:t/>
            </a:r>
            <a:br>
              <a:rPr lang="en-US" sz="1400" b="1" cap="all" spc="0" dirty="0">
                <a:solidFill>
                  <a:srgbClr val="2F2B20"/>
                </a:solidFill>
                <a:effectLst>
                  <a:reflection blurRad="12700" stA="34000" endA="740" endPos="53000" dir="5400000" sy="-100000" algn="bl" rotWithShape="0"/>
                </a:effectLst>
                <a:latin typeface="Consolas"/>
                <a:ea typeface="+mj-ea"/>
                <a:cs typeface="+mj-cs"/>
              </a:rPr>
            </a:br>
            <a:r>
              <a:rPr lang="en-US" sz="1600" b="1" u="sng" cap="all" spc="0" dirty="0">
                <a:solidFill>
                  <a:srgbClr val="FF0000"/>
                </a:solidFill>
                <a:effectLst>
                  <a:reflection blurRad="12700" stA="34000" endA="740" endPos="53000" dir="5400000" sy="-100000" algn="bl" rotWithShape="0"/>
                </a:effectLst>
                <a:latin typeface="Consolas"/>
                <a:ea typeface="+mj-ea"/>
                <a:cs typeface="+mj-cs"/>
              </a:rPr>
              <a:t>Things to bring:</a:t>
            </a:r>
            <a:r>
              <a:rPr lang="en-US" sz="1400" b="1" u="sng" cap="all" spc="0" dirty="0">
                <a:solidFill>
                  <a:srgbClr val="2F2B20"/>
                </a:solidFill>
                <a:effectLst>
                  <a:reflection blurRad="12700" stA="34000" endA="740" endPos="53000" dir="5400000" sy="-100000" algn="bl" rotWithShape="0"/>
                </a:effectLst>
                <a:latin typeface="Consolas"/>
                <a:ea typeface="+mj-ea"/>
                <a:cs typeface="+mj-cs"/>
              </a:rPr>
              <a:t/>
            </a:r>
            <a:br>
              <a:rPr lang="en-US" sz="1400" b="1" u="sng" cap="all" spc="0" dirty="0">
                <a:solidFill>
                  <a:srgbClr val="2F2B20"/>
                </a:solidFill>
                <a:effectLst>
                  <a:reflection blurRad="12700" stA="34000" endA="740" endPos="53000" dir="5400000" sy="-100000" algn="bl" rotWithShape="0"/>
                </a:effectLst>
                <a:latin typeface="Consolas"/>
                <a:ea typeface="+mj-ea"/>
                <a:cs typeface="+mj-cs"/>
              </a:rPr>
            </a:br>
            <a:r>
              <a:rPr lang="en-US" sz="1400" b="1" cap="all" spc="0" dirty="0">
                <a:solidFill>
                  <a:prstClr val="black"/>
                </a:solidFill>
                <a:effectLst>
                  <a:reflection blurRad="12700" stA="34000" endA="740" endPos="53000" dir="5400000" sy="-100000" algn="bl" rotWithShape="0"/>
                </a:effectLst>
                <a:latin typeface="Consolas"/>
                <a:ea typeface="+mj-ea"/>
                <a:cs typeface="+mj-cs"/>
              </a:rPr>
              <a:t>	</a:t>
            </a:r>
            <a:r>
              <a:rPr lang="en-US" sz="1400" b="1" cap="all" spc="0" dirty="0">
                <a:solidFill>
                  <a:prstClr val="white"/>
                </a:solidFill>
                <a:effectLst>
                  <a:reflection blurRad="12700" stA="34000" endA="740" endPos="53000" dir="5400000" sy="-100000" algn="bl" rotWithShape="0"/>
                </a:effectLst>
                <a:latin typeface="Consolas"/>
                <a:ea typeface="+mj-ea"/>
                <a:cs typeface="+mj-cs"/>
              </a:rPr>
              <a:t>1. Comfortable PE Attire: Shoes,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shorts/Pants, T-shirt/Long sleeve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shirt</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2. Bring a change of clothes to each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class to earn full points</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3. Homework Assignments turned in on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time please!</a:t>
            </a:r>
            <a:endParaRPr lang="en-US" dirty="0"/>
          </a:p>
        </p:txBody>
      </p:sp>
      <p:sp>
        <p:nvSpPr>
          <p:cNvPr id="2" name="Title 1"/>
          <p:cNvSpPr>
            <a:spLocks noGrp="1"/>
          </p:cNvSpPr>
          <p:nvPr>
            <p:ph type="title"/>
          </p:nvPr>
        </p:nvSpPr>
        <p:spPr>
          <a:xfrm>
            <a:off x="457200" y="1066800"/>
            <a:ext cx="7680960" cy="1066800"/>
          </a:xfrm>
        </p:spPr>
        <p:txBody>
          <a:bodyPr>
            <a:normAutofit fontScale="90000"/>
          </a:bodyPr>
          <a:lstStyle/>
          <a:p>
            <a:pPr lvl="0" algn="ctr">
              <a:spcBef>
                <a:spcPts val="0"/>
              </a:spcBef>
            </a:pPr>
            <a:r>
              <a:rPr lang="en-US" sz="4400" b="1" dirty="0">
                <a:solidFill>
                  <a:srgbClr val="1AB39F">
                    <a:lumMod val="60000"/>
                    <a:lumOff val="40000"/>
                  </a:srgbClr>
                </a:solidFill>
                <a:ea typeface="+mn-ea"/>
                <a:cs typeface="+mn-cs"/>
              </a:rPr>
              <a:t>QISS Upper Physical Education Newsletter </a:t>
            </a:r>
            <a:r>
              <a:rPr lang="en-US" sz="4400" b="1" dirty="0" smtClean="0">
                <a:solidFill>
                  <a:srgbClr val="1AB39F">
                    <a:lumMod val="60000"/>
                    <a:lumOff val="40000"/>
                  </a:srgbClr>
                </a:solidFill>
                <a:ea typeface="+mn-ea"/>
                <a:cs typeface="+mn-cs"/>
              </a:rPr>
              <a:t>#</a:t>
            </a:r>
            <a:r>
              <a:rPr lang="en-US" sz="4400" b="1" dirty="0" smtClean="0">
                <a:solidFill>
                  <a:srgbClr val="1AB39F">
                    <a:lumMod val="60000"/>
                    <a:lumOff val="40000"/>
                  </a:srgbClr>
                </a:solidFill>
                <a:ea typeface="+mn-ea"/>
                <a:cs typeface="+mn-cs"/>
              </a:rPr>
              <a:t>25</a:t>
            </a:r>
            <a:r>
              <a:rPr lang="en-US" sz="4400" b="1" dirty="0">
                <a:solidFill>
                  <a:srgbClr val="1AB39F">
                    <a:lumMod val="60000"/>
                    <a:lumOff val="40000"/>
                  </a:srgbClr>
                </a:solidFill>
                <a:ea typeface="+mn-ea"/>
                <a:cs typeface="+mn-cs"/>
              </a:rPr>
              <a:t/>
            </a:r>
            <a:br>
              <a:rPr lang="en-US" sz="4400" b="1" dirty="0">
                <a:solidFill>
                  <a:srgbClr val="1AB39F">
                    <a:lumMod val="60000"/>
                    <a:lumOff val="40000"/>
                  </a:srgbClr>
                </a:solidFill>
                <a:ea typeface="+mn-ea"/>
                <a:cs typeface="+mn-cs"/>
              </a:rPr>
            </a:br>
            <a:endParaRPr lang="en-US" dirty="0"/>
          </a:p>
        </p:txBody>
      </p:sp>
      <p:sp>
        <p:nvSpPr>
          <p:cNvPr id="4" name="Rectangle 3"/>
          <p:cNvSpPr/>
          <p:nvPr/>
        </p:nvSpPr>
        <p:spPr>
          <a:xfrm>
            <a:off x="5791200" y="1988457"/>
            <a:ext cx="3581400" cy="1200329"/>
          </a:xfrm>
          <a:prstGeom prst="rect">
            <a:avLst/>
          </a:prstGeom>
        </p:spPr>
        <p:txBody>
          <a:bodyPr wrap="square">
            <a:spAutoFit/>
          </a:bodyPr>
          <a:lstStyle/>
          <a:p>
            <a:pPr algn="ctr">
              <a:defRPr/>
            </a:pPr>
            <a:r>
              <a:rPr lang="en-US" sz="3200" b="1" kern="0" dirty="0" smtClean="0">
                <a:solidFill>
                  <a:srgbClr val="00B0F0"/>
                </a:solidFill>
              </a:rPr>
              <a:t>Shot of the Week: </a:t>
            </a:r>
          </a:p>
          <a:p>
            <a:pPr algn="ctr">
              <a:defRPr/>
            </a:pPr>
            <a:r>
              <a:rPr lang="en-US" sz="4000" b="1" kern="0" dirty="0" smtClean="0">
                <a:solidFill>
                  <a:srgbClr val="FA9500"/>
                </a:solidFill>
              </a:rPr>
              <a:t>  ACAMIS!!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3514" y="3799114"/>
            <a:ext cx="3149600" cy="2514600"/>
          </a:xfrm>
          <a:prstGeom prst="rect">
            <a:avLst/>
          </a:prstGeom>
        </p:spPr>
      </p:pic>
    </p:spTree>
    <p:extLst>
      <p:ext uri="{BB962C8B-B14F-4D97-AF65-F5344CB8AC3E}">
        <p14:creationId xmlns:p14="http://schemas.microsoft.com/office/powerpoint/2010/main" val="2176475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1981200"/>
            <a:ext cx="6400800" cy="4724400"/>
          </a:xfrm>
        </p:spPr>
        <p:txBody>
          <a:bodyPr>
            <a:normAutofit/>
          </a:bodyPr>
          <a:lstStyle/>
          <a:p>
            <a:r>
              <a:rPr lang="en-US" sz="1600" b="1" u="sng" cap="all" spc="0" dirty="0">
                <a:solidFill>
                  <a:srgbClr val="FF0000"/>
                </a:solidFill>
                <a:effectLst>
                  <a:reflection blurRad="12700" stA="34000" endA="740" endPos="53000" dir="5400000" sy="-100000" algn="bl" rotWithShape="0"/>
                </a:effectLst>
                <a:latin typeface="Consolas"/>
                <a:ea typeface="+mj-ea"/>
                <a:cs typeface="+mj-cs"/>
              </a:rPr>
              <a:t>Weekly Activities: </a:t>
            </a:r>
            <a:r>
              <a:rPr lang="en-US" sz="1600" b="1" u="sng" cap="all" spc="0" dirty="0" smtClean="0">
                <a:solidFill>
                  <a:srgbClr val="FF0000"/>
                </a:solidFill>
                <a:effectLst>
                  <a:reflection blurRad="12700" stA="34000" endA="740" endPos="53000" dir="5400000" sy="-100000" algn="bl" rotWithShape="0"/>
                </a:effectLst>
                <a:latin typeface="Consolas"/>
                <a:ea typeface="+mj-ea"/>
                <a:cs typeface="+mj-cs"/>
              </a:rPr>
              <a:t>3/27/2017-3/31/2017</a:t>
            </a:r>
            <a:r>
              <a:rPr lang="en-US" sz="1400" b="1" cap="all" spc="0" dirty="0">
                <a:solidFill>
                  <a:srgbClr val="2F2B20"/>
                </a:solidFill>
                <a:effectLst>
                  <a:reflection blurRad="12700" stA="34000" endA="740" endPos="53000" dir="5400000" sy="-100000" algn="bl" rotWithShape="0"/>
                </a:effectLst>
                <a:latin typeface="Consolas"/>
                <a:ea typeface="+mj-ea"/>
                <a:cs typeface="+mj-cs"/>
              </a:rPr>
              <a:t>	</a:t>
            </a:r>
            <a:r>
              <a:rPr lang="en-US" sz="1400" b="1" cap="all" spc="0" dirty="0">
                <a:solidFill>
                  <a:srgbClr val="0070C0"/>
                </a:solidFill>
                <a:effectLst>
                  <a:reflection blurRad="12700" stA="34000" endA="740" endPos="53000" dir="5400000" sy="-100000" algn="bl" rotWithShape="0"/>
                </a:effectLst>
                <a:latin typeface="Consolas"/>
                <a:ea typeface="+mj-ea"/>
                <a:cs typeface="+mj-cs"/>
              </a:rPr>
              <a:t>		</a:t>
            </a:r>
            <a:br>
              <a:rPr lang="en-US" sz="1400" b="1" cap="all" spc="0" dirty="0">
                <a:solidFill>
                  <a:srgbClr val="0070C0"/>
                </a:solidFill>
                <a:effectLst>
                  <a:reflection blurRad="12700" stA="34000" endA="740" endPos="53000" dir="5400000" sy="-100000" algn="bl" rotWithShape="0"/>
                </a:effectLst>
                <a:latin typeface="Consolas"/>
                <a:ea typeface="+mj-ea"/>
                <a:cs typeface="+mj-cs"/>
              </a:rPr>
            </a:br>
            <a:r>
              <a:rPr lang="en-US" sz="1400" b="1" cap="all" spc="0" dirty="0">
                <a:solidFill>
                  <a:srgbClr val="0070C0"/>
                </a:solidFill>
                <a:effectLst>
                  <a:reflection blurRad="12700" stA="34000" endA="740" endPos="53000" dir="5400000" sy="-100000" algn="bl" rotWithShape="0"/>
                </a:effectLst>
                <a:latin typeface="Consolas"/>
                <a:ea typeface="+mj-ea"/>
                <a:cs typeface="+mj-cs"/>
              </a:rPr>
              <a:t>	</a:t>
            </a:r>
            <a:r>
              <a:rPr lang="en-US" sz="1400" b="1" cap="all" spc="0" dirty="0">
                <a:solidFill>
                  <a:prstClr val="white"/>
                </a:solidFill>
                <a:effectLst>
                  <a:reflection blurRad="12700" stA="34000" endA="740" endPos="53000" dir="5400000" sy="-100000" algn="bl" rotWithShape="0"/>
                </a:effectLst>
                <a:latin typeface="Consolas"/>
                <a:ea typeface="+mj-ea"/>
                <a:cs typeface="+mj-cs"/>
              </a:rPr>
              <a:t>Grade 7: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Soccer Games</a:t>
            </a:r>
            <a:r>
              <a:rPr lang="en-US" sz="1400" b="1" cap="all" spc="0" dirty="0">
                <a:solidFill>
                  <a:prstClr val="white"/>
                </a:solidFill>
                <a:effectLst>
                  <a:reflection blurRad="12700" stA="34000" endA="740" endPos="53000" dir="5400000" sy="-100000" algn="bl" rotWithShape="0"/>
                </a:effectLst>
                <a:latin typeface="Consolas"/>
                <a:ea typeface="+mj-ea"/>
                <a:cs typeface="+mj-cs"/>
              </a:rPr>
              <a:t>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HS PE 1&amp;2: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Soccer- Extensions</a:t>
            </a:r>
          </a:p>
          <a:p>
            <a:pPr>
              <a:lnSpc>
                <a:spcPct val="110000"/>
              </a:lnSpc>
              <a:spcBef>
                <a:spcPts val="0"/>
              </a:spcBef>
            </a:pPr>
            <a:r>
              <a:rPr lang="en-US" sz="1400" b="1" cap="all" spc="0" dirty="0">
                <a:solidFill>
                  <a:prstClr val="white"/>
                </a:solidFill>
                <a:effectLst>
                  <a:reflection blurRad="12700" stA="34000" endA="740" endPos="53000" dir="5400000" sy="-100000" algn="bl" rotWithShape="0"/>
                </a:effectLst>
                <a:latin typeface="Consolas"/>
                <a:ea typeface="+mj-ea"/>
                <a:cs typeface="+mj-cs"/>
              </a:rPr>
              <a:t>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Nutrition and Wellness-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Human Sexuality        </a:t>
            </a:r>
            <a:r>
              <a:rPr lang="en-US" sz="1600" b="1" u="sng" cap="all" spc="0" dirty="0" smtClean="0">
                <a:solidFill>
                  <a:srgbClr val="FF0000"/>
                </a:solidFill>
                <a:effectLst>
                  <a:reflection blurRad="12700" stA="34000" endA="740" endPos="53000" dir="5400000" sy="-100000" algn="bl" rotWithShape="0"/>
                </a:effectLst>
                <a:latin typeface="Consolas"/>
                <a:ea typeface="+mj-ea"/>
                <a:cs typeface="+mj-cs"/>
              </a:rPr>
              <a:t>General </a:t>
            </a:r>
            <a:r>
              <a:rPr lang="en-US" sz="1600" b="1" u="sng" cap="all" spc="0" dirty="0">
                <a:solidFill>
                  <a:srgbClr val="FF0000"/>
                </a:solidFill>
                <a:effectLst>
                  <a:reflection blurRad="12700" stA="34000" endA="740" endPos="53000" dir="5400000" sy="-100000" algn="bl" rotWithShape="0"/>
                </a:effectLst>
                <a:latin typeface="Consolas"/>
                <a:ea typeface="+mj-ea"/>
                <a:cs typeface="+mj-cs"/>
              </a:rPr>
              <a:t>News:</a:t>
            </a:r>
            <a:r>
              <a:rPr lang="en-US" sz="1400" b="1" u="sng" cap="all" spc="0" dirty="0">
                <a:solidFill>
                  <a:srgbClr val="2F2B20"/>
                </a:solidFill>
                <a:effectLst>
                  <a:reflection blurRad="12700" stA="34000" endA="740" endPos="53000" dir="5400000" sy="-100000" algn="bl" rotWithShape="0"/>
                </a:effectLst>
                <a:latin typeface="Consolas"/>
                <a:ea typeface="+mj-ea"/>
                <a:cs typeface="+mj-cs"/>
              </a:rPr>
              <a:t/>
            </a:r>
            <a:br>
              <a:rPr lang="en-US" sz="1400" b="1" u="sng" cap="all" spc="0" dirty="0">
                <a:solidFill>
                  <a:srgbClr val="2F2B20"/>
                </a:solidFill>
                <a:effectLst>
                  <a:reflection blurRad="12700" stA="34000" endA="740" endPos="53000" dir="5400000" sy="-100000" algn="bl" rotWithShape="0"/>
                </a:effectLst>
                <a:latin typeface="Consolas"/>
                <a:ea typeface="+mj-ea"/>
                <a:cs typeface="+mj-cs"/>
              </a:rPr>
            </a:br>
            <a:r>
              <a:rPr lang="en-US" sz="1400" b="1" cap="all" spc="0" dirty="0">
                <a:solidFill>
                  <a:srgbClr val="2F2B20"/>
                </a:solidFill>
                <a:effectLst>
                  <a:reflection blurRad="12700" stA="34000" endA="740" endPos="53000" dir="5400000" sy="-100000" algn="bl" rotWithShape="0"/>
                </a:effectLst>
                <a:latin typeface="Consolas"/>
                <a:ea typeface="+mj-ea"/>
                <a:cs typeface="+mj-cs"/>
              </a:rPr>
              <a:t>	</a:t>
            </a:r>
            <a:r>
              <a:rPr lang="en-US" sz="1400" b="1" cap="all" spc="0" dirty="0">
                <a:solidFill>
                  <a:prstClr val="white"/>
                </a:solidFill>
                <a:effectLst>
                  <a:reflection blurRad="12700" stA="34000" endA="740" endPos="53000" dir="5400000" sy="-100000" algn="bl" rotWithShape="0"/>
                </a:effectLst>
                <a:latin typeface="Consolas"/>
                <a:ea typeface="+mj-ea"/>
                <a:cs typeface="+mj-cs"/>
              </a:rPr>
              <a:t>1.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Boys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and Girls Games all week!</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2.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ASAP continues this week!</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3.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Baseball Camp this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Sunday, April 2</a:t>
            </a:r>
            <a:r>
              <a:rPr lang="en-US" sz="1400" b="1" cap="all" spc="0" baseline="30000" dirty="0" smtClean="0">
                <a:solidFill>
                  <a:prstClr val="white"/>
                </a:solidFill>
                <a:effectLst>
                  <a:reflection blurRad="12700" stA="34000" endA="740" endPos="53000" dir="5400000" sy="-100000" algn="bl" rotWithShape="0"/>
                </a:effectLst>
                <a:latin typeface="Consolas"/>
                <a:ea typeface="+mj-ea"/>
                <a:cs typeface="+mj-cs"/>
              </a:rPr>
              <a:t>nd</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4.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Track and Field PRACTICE Monday and Wednesday!</a:t>
            </a:r>
            <a:r>
              <a:rPr lang="en-US" sz="1400" b="1" cap="all" spc="0" dirty="0">
                <a:solidFill>
                  <a:prstClr val="white"/>
                </a:solidFill>
                <a:effectLst>
                  <a:reflection blurRad="12700" stA="34000" endA="740" endPos="53000" dir="5400000" sy="-100000" algn="bl" rotWithShape="0"/>
                </a:effectLst>
                <a:latin typeface="Consolas"/>
                <a:ea typeface="+mj-ea"/>
                <a:cs typeface="+mj-cs"/>
              </a:rPr>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5. </a:t>
            </a:r>
            <a:r>
              <a:rPr lang="en-US" sz="1400" b="1" cap="all" spc="0" dirty="0" smtClean="0">
                <a:solidFill>
                  <a:prstClr val="white"/>
                </a:solidFill>
                <a:effectLst>
                  <a:reflection blurRad="12700" stA="34000" endA="740" endPos="53000" dir="5400000" sy="-100000" algn="bl" rotWithShape="0"/>
                </a:effectLst>
                <a:latin typeface="Consolas"/>
                <a:ea typeface="+mj-ea"/>
                <a:cs typeface="+mj-cs"/>
              </a:rPr>
              <a:t>Have a great Break!</a:t>
            </a:r>
            <a:r>
              <a:rPr lang="en-US" sz="1400" b="1" cap="all" spc="0" dirty="0" smtClean="0">
                <a:solidFill>
                  <a:srgbClr val="2F2B20"/>
                </a:solidFill>
                <a:effectLst>
                  <a:reflection blurRad="12700" stA="34000" endA="740" endPos="53000" dir="5400000" sy="-100000" algn="bl" rotWithShape="0"/>
                </a:effectLst>
                <a:latin typeface="Consolas"/>
                <a:ea typeface="+mj-ea"/>
                <a:cs typeface="+mj-cs"/>
              </a:rPr>
              <a:t>	</a:t>
            </a:r>
            <a:r>
              <a:rPr lang="en-US" sz="1400" b="1" cap="all" spc="0" dirty="0">
                <a:solidFill>
                  <a:srgbClr val="2F2B20"/>
                </a:solidFill>
                <a:effectLst>
                  <a:reflection blurRad="12700" stA="34000" endA="740" endPos="53000" dir="5400000" sy="-100000" algn="bl" rotWithShape="0"/>
                </a:effectLst>
                <a:latin typeface="Consolas"/>
                <a:ea typeface="+mj-ea"/>
                <a:cs typeface="+mj-cs"/>
              </a:rPr>
              <a:t/>
            </a:r>
            <a:br>
              <a:rPr lang="en-US" sz="1400" b="1" cap="all" spc="0" dirty="0">
                <a:solidFill>
                  <a:srgbClr val="2F2B20"/>
                </a:solidFill>
                <a:effectLst>
                  <a:reflection blurRad="12700" stA="34000" endA="740" endPos="53000" dir="5400000" sy="-100000" algn="bl" rotWithShape="0"/>
                </a:effectLst>
                <a:latin typeface="Consolas"/>
                <a:ea typeface="+mj-ea"/>
                <a:cs typeface="+mj-cs"/>
              </a:rPr>
            </a:br>
            <a:r>
              <a:rPr lang="en-US" sz="1600" b="1" u="sng" cap="all" spc="0" dirty="0">
                <a:solidFill>
                  <a:srgbClr val="FF0000"/>
                </a:solidFill>
                <a:effectLst>
                  <a:reflection blurRad="12700" stA="34000" endA="740" endPos="53000" dir="5400000" sy="-100000" algn="bl" rotWithShape="0"/>
                </a:effectLst>
                <a:latin typeface="Consolas"/>
                <a:ea typeface="+mj-ea"/>
                <a:cs typeface="+mj-cs"/>
              </a:rPr>
              <a:t>Things to bring:</a:t>
            </a:r>
            <a:r>
              <a:rPr lang="en-US" sz="1400" b="1" u="sng" cap="all" spc="0" dirty="0">
                <a:solidFill>
                  <a:srgbClr val="2F2B20"/>
                </a:solidFill>
                <a:effectLst>
                  <a:reflection blurRad="12700" stA="34000" endA="740" endPos="53000" dir="5400000" sy="-100000" algn="bl" rotWithShape="0"/>
                </a:effectLst>
                <a:latin typeface="Consolas"/>
                <a:ea typeface="+mj-ea"/>
                <a:cs typeface="+mj-cs"/>
              </a:rPr>
              <a:t/>
            </a:r>
            <a:br>
              <a:rPr lang="en-US" sz="1400" b="1" u="sng" cap="all" spc="0" dirty="0">
                <a:solidFill>
                  <a:srgbClr val="2F2B20"/>
                </a:solidFill>
                <a:effectLst>
                  <a:reflection blurRad="12700" stA="34000" endA="740" endPos="53000" dir="5400000" sy="-100000" algn="bl" rotWithShape="0"/>
                </a:effectLst>
                <a:latin typeface="Consolas"/>
                <a:ea typeface="+mj-ea"/>
                <a:cs typeface="+mj-cs"/>
              </a:rPr>
            </a:br>
            <a:r>
              <a:rPr lang="en-US" sz="1400" b="1" cap="all" spc="0" dirty="0">
                <a:solidFill>
                  <a:prstClr val="black"/>
                </a:solidFill>
                <a:effectLst>
                  <a:reflection blurRad="12700" stA="34000" endA="740" endPos="53000" dir="5400000" sy="-100000" algn="bl" rotWithShape="0"/>
                </a:effectLst>
                <a:latin typeface="Consolas"/>
                <a:ea typeface="+mj-ea"/>
                <a:cs typeface="+mj-cs"/>
              </a:rPr>
              <a:t>	</a:t>
            </a:r>
            <a:r>
              <a:rPr lang="en-US" sz="1400" b="1" cap="all" spc="0" dirty="0">
                <a:solidFill>
                  <a:prstClr val="white"/>
                </a:solidFill>
                <a:effectLst>
                  <a:reflection blurRad="12700" stA="34000" endA="740" endPos="53000" dir="5400000" sy="-100000" algn="bl" rotWithShape="0"/>
                </a:effectLst>
                <a:latin typeface="Consolas"/>
                <a:ea typeface="+mj-ea"/>
                <a:cs typeface="+mj-cs"/>
              </a:rPr>
              <a:t>1. Comfortable PE Attire: Shoes,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shorts/Pants, T-shirt/Long sleeve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shirt</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2. Bring a change of clothes to each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class to earn full points</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3. Homework Assignments turned in on  </a:t>
            </a:r>
            <a:br>
              <a:rPr lang="en-US" sz="1400" b="1" cap="all" spc="0" dirty="0">
                <a:solidFill>
                  <a:prstClr val="white"/>
                </a:solidFill>
                <a:effectLst>
                  <a:reflection blurRad="12700" stA="34000" endA="740" endPos="53000" dir="5400000" sy="-100000" algn="bl" rotWithShape="0"/>
                </a:effectLst>
                <a:latin typeface="Consolas"/>
                <a:ea typeface="+mj-ea"/>
                <a:cs typeface="+mj-cs"/>
              </a:rPr>
            </a:br>
            <a:r>
              <a:rPr lang="en-US" sz="1400" b="1" cap="all" spc="0" dirty="0">
                <a:solidFill>
                  <a:prstClr val="white"/>
                </a:solidFill>
                <a:effectLst>
                  <a:reflection blurRad="12700" stA="34000" endA="740" endPos="53000" dir="5400000" sy="-100000" algn="bl" rotWithShape="0"/>
                </a:effectLst>
                <a:latin typeface="Consolas"/>
                <a:ea typeface="+mj-ea"/>
                <a:cs typeface="+mj-cs"/>
              </a:rPr>
              <a:t>		time please!</a:t>
            </a:r>
            <a:endParaRPr lang="en-US" dirty="0"/>
          </a:p>
        </p:txBody>
      </p:sp>
      <p:sp>
        <p:nvSpPr>
          <p:cNvPr id="2" name="Title 1"/>
          <p:cNvSpPr>
            <a:spLocks noGrp="1"/>
          </p:cNvSpPr>
          <p:nvPr>
            <p:ph type="title"/>
          </p:nvPr>
        </p:nvSpPr>
        <p:spPr>
          <a:xfrm>
            <a:off x="457200" y="1066800"/>
            <a:ext cx="7680960" cy="1066800"/>
          </a:xfrm>
        </p:spPr>
        <p:txBody>
          <a:bodyPr>
            <a:normAutofit fontScale="90000"/>
          </a:bodyPr>
          <a:lstStyle/>
          <a:p>
            <a:pPr lvl="0" algn="ctr">
              <a:spcBef>
                <a:spcPts val="0"/>
              </a:spcBef>
            </a:pPr>
            <a:r>
              <a:rPr lang="en-US" sz="4400" b="1" dirty="0">
                <a:solidFill>
                  <a:srgbClr val="1AB39F">
                    <a:lumMod val="60000"/>
                    <a:lumOff val="40000"/>
                  </a:srgbClr>
                </a:solidFill>
                <a:ea typeface="+mn-ea"/>
                <a:cs typeface="+mn-cs"/>
              </a:rPr>
              <a:t>QISS Upper Physical Education Newsletter </a:t>
            </a:r>
            <a:r>
              <a:rPr lang="en-US" sz="4400" b="1" dirty="0" smtClean="0">
                <a:solidFill>
                  <a:srgbClr val="1AB39F">
                    <a:lumMod val="60000"/>
                    <a:lumOff val="40000"/>
                  </a:srgbClr>
                </a:solidFill>
                <a:ea typeface="+mn-ea"/>
                <a:cs typeface="+mn-cs"/>
              </a:rPr>
              <a:t>#</a:t>
            </a:r>
            <a:r>
              <a:rPr lang="en-US" sz="4400" b="1" dirty="0" smtClean="0">
                <a:solidFill>
                  <a:srgbClr val="1AB39F">
                    <a:lumMod val="60000"/>
                    <a:lumOff val="40000"/>
                  </a:srgbClr>
                </a:solidFill>
                <a:ea typeface="+mn-ea"/>
                <a:cs typeface="+mn-cs"/>
              </a:rPr>
              <a:t>26</a:t>
            </a:r>
            <a:r>
              <a:rPr lang="en-US" sz="4400" b="1" dirty="0">
                <a:solidFill>
                  <a:srgbClr val="1AB39F">
                    <a:lumMod val="60000"/>
                    <a:lumOff val="40000"/>
                  </a:srgbClr>
                </a:solidFill>
                <a:ea typeface="+mn-ea"/>
                <a:cs typeface="+mn-cs"/>
              </a:rPr>
              <a:t/>
            </a:r>
            <a:br>
              <a:rPr lang="en-US" sz="4400" b="1" dirty="0">
                <a:solidFill>
                  <a:srgbClr val="1AB39F">
                    <a:lumMod val="60000"/>
                    <a:lumOff val="40000"/>
                  </a:srgbClr>
                </a:solidFill>
                <a:ea typeface="+mn-ea"/>
                <a:cs typeface="+mn-cs"/>
              </a:rPr>
            </a:br>
            <a:endParaRPr lang="en-US" dirty="0"/>
          </a:p>
        </p:txBody>
      </p:sp>
      <p:sp>
        <p:nvSpPr>
          <p:cNvPr id="4" name="Rectangle 3"/>
          <p:cNvSpPr/>
          <p:nvPr/>
        </p:nvSpPr>
        <p:spPr>
          <a:xfrm>
            <a:off x="5481623" y="2743200"/>
            <a:ext cx="3581400" cy="1200329"/>
          </a:xfrm>
          <a:prstGeom prst="rect">
            <a:avLst/>
          </a:prstGeom>
        </p:spPr>
        <p:txBody>
          <a:bodyPr wrap="square">
            <a:spAutoFit/>
          </a:bodyPr>
          <a:lstStyle/>
          <a:p>
            <a:pPr algn="ctr">
              <a:defRPr/>
            </a:pPr>
            <a:r>
              <a:rPr lang="en-US" sz="3200" b="1" kern="0" dirty="0" smtClean="0">
                <a:solidFill>
                  <a:srgbClr val="00B0F0"/>
                </a:solidFill>
              </a:rPr>
              <a:t>Shot of the Week: </a:t>
            </a:r>
          </a:p>
          <a:p>
            <a:pPr algn="ctr">
              <a:defRPr/>
            </a:pPr>
            <a:r>
              <a:rPr lang="en-US" sz="4000" b="1" kern="0" dirty="0" smtClean="0">
                <a:solidFill>
                  <a:srgbClr val="FA9500"/>
                </a:solidFill>
              </a:rPr>
              <a:t>  </a:t>
            </a:r>
            <a:r>
              <a:rPr lang="en-US" sz="4000" b="1" kern="0" dirty="0" smtClean="0">
                <a:solidFill>
                  <a:srgbClr val="FA9500"/>
                </a:solidFill>
              </a:rPr>
              <a:t>Athletics!!</a:t>
            </a:r>
            <a:endParaRPr lang="en-US" sz="4000" b="1" kern="0" dirty="0" smtClean="0">
              <a:solidFill>
                <a:srgbClr val="FA950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6210" y="4572000"/>
            <a:ext cx="3186878" cy="1572625"/>
          </a:xfrm>
          <a:prstGeom prst="rect">
            <a:avLst/>
          </a:prstGeom>
        </p:spPr>
      </p:pic>
    </p:spTree>
    <p:extLst>
      <p:ext uri="{BB962C8B-B14F-4D97-AF65-F5344CB8AC3E}">
        <p14:creationId xmlns:p14="http://schemas.microsoft.com/office/powerpoint/2010/main" val="17189203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9442" y="304800"/>
            <a:ext cx="7125113" cy="1295399"/>
          </a:xfrm>
        </p:spPr>
        <p:txBody>
          <a:bodyPr/>
          <a:lstStyle/>
          <a:p>
            <a:pPr algn="ctr"/>
            <a:r>
              <a:rPr lang="en-US" sz="4000" b="1" dirty="0">
                <a:solidFill>
                  <a:srgbClr val="1AB39F">
                    <a:lumMod val="60000"/>
                    <a:lumOff val="40000"/>
                  </a:srgbClr>
                </a:solidFill>
                <a:latin typeface="Corbel"/>
                <a:cs typeface="Tunga" pitchFamily="2"/>
              </a:rPr>
              <a:t>QISS Upper Physical Education Newsletter #</a:t>
            </a:r>
            <a:r>
              <a:rPr lang="en-US" sz="4000" b="1" dirty="0" smtClean="0">
                <a:solidFill>
                  <a:srgbClr val="1AB39F">
                    <a:lumMod val="60000"/>
                    <a:lumOff val="40000"/>
                  </a:srgbClr>
                </a:solidFill>
                <a:latin typeface="Corbel"/>
                <a:cs typeface="Tunga" pitchFamily="2"/>
              </a:rPr>
              <a:t>27</a:t>
            </a:r>
            <a:endParaRPr lang="en-US" dirty="0"/>
          </a:p>
        </p:txBody>
      </p:sp>
      <p:sp>
        <p:nvSpPr>
          <p:cNvPr id="2" name="Content Placeholder 1"/>
          <p:cNvSpPr>
            <a:spLocks noGrp="1"/>
          </p:cNvSpPr>
          <p:nvPr>
            <p:ph idx="1"/>
          </p:nvPr>
        </p:nvSpPr>
        <p:spPr>
          <a:xfrm>
            <a:off x="228600" y="1524000"/>
            <a:ext cx="5257800" cy="4876799"/>
          </a:xfrm>
        </p:spPr>
        <p:txBody>
          <a:bodyPr>
            <a:normAutofit lnSpcReduction="10000"/>
          </a:bodyPr>
          <a:lstStyle/>
          <a:p>
            <a:pPr marL="0" lvl="0" indent="0" defTabSz="914400">
              <a:spcBef>
                <a:spcPts val="1200"/>
              </a:spcBef>
              <a:spcAft>
                <a:spcPts val="0"/>
              </a:spcAft>
              <a:buClr>
                <a:srgbClr val="838995"/>
              </a:buClr>
              <a:buNone/>
            </a:pPr>
            <a:r>
              <a:rPr lang="en-US" sz="1600" b="1" u="sng" cap="all" dirty="0">
                <a:solidFill>
                  <a:schemeClr val="bg1"/>
                </a:solidFill>
                <a:effectLst>
                  <a:reflection blurRad="12700" stA="34000" endA="740" endPos="53000" dir="5400000" sy="-100000" algn="bl" rotWithShape="0"/>
                </a:effectLst>
                <a:latin typeface="Consolas"/>
                <a:cs typeface="Tahoma" pitchFamily="34" charset="0"/>
              </a:rPr>
              <a:t>Weekly Activities: </a:t>
            </a:r>
            <a:r>
              <a:rPr lang="en-US" sz="1600" b="1" u="sng" cap="all" dirty="0" smtClean="0">
                <a:solidFill>
                  <a:schemeClr val="bg1"/>
                </a:solidFill>
                <a:effectLst>
                  <a:reflection blurRad="12700" stA="34000" endA="740" endPos="53000" dir="5400000" sy="-100000" algn="bl" rotWithShape="0"/>
                </a:effectLst>
                <a:latin typeface="Consolas"/>
                <a:cs typeface="Tahoma" pitchFamily="34" charset="0"/>
              </a:rPr>
              <a:t>4/10/2017-4/14/2017</a:t>
            </a:r>
            <a:r>
              <a:rPr lang="en-US" sz="1400" b="1" cap="all" dirty="0">
                <a:solidFill>
                  <a:schemeClr val="bg1"/>
                </a:solidFill>
                <a:effectLst>
                  <a:reflection blurRad="12700" stA="34000" endA="740" endPos="53000" dir="5400000" sy="-100000" algn="bl" rotWithShape="0"/>
                </a:effectLst>
                <a:latin typeface="Consolas"/>
                <a:cs typeface="Tahoma" pitchFamily="34" charset="0"/>
              </a:rPr>
              <a:t>	</a:t>
            </a:r>
            <a:r>
              <a:rPr lang="en-US" sz="1400" b="1" cap="all" dirty="0">
                <a:solidFill>
                  <a:srgbClr val="0070C0"/>
                </a:solidFill>
                <a:effectLst>
                  <a:reflection blurRad="12700" stA="34000" endA="740" endPos="53000" dir="5400000" sy="-100000" algn="bl" rotWithShape="0"/>
                </a:effectLst>
                <a:latin typeface="Consolas"/>
                <a:cs typeface="Tahoma" pitchFamily="34" charset="0"/>
              </a:rPr>
              <a:t>		</a:t>
            </a:r>
            <a:br>
              <a:rPr lang="en-US" sz="1400" b="1" cap="all" dirty="0">
                <a:solidFill>
                  <a:srgbClr val="0070C0"/>
                </a:solidFill>
                <a:effectLst>
                  <a:reflection blurRad="12700" stA="34000" endA="740" endPos="53000" dir="5400000" sy="-100000" algn="bl" rotWithShape="0"/>
                </a:effectLst>
                <a:latin typeface="Consolas"/>
                <a:cs typeface="Tahoma" pitchFamily="34" charset="0"/>
              </a:rPr>
            </a:br>
            <a:r>
              <a:rPr lang="en-US" sz="1400" b="1" cap="all" dirty="0">
                <a:solidFill>
                  <a:srgbClr val="0070C0"/>
                </a:solidFill>
                <a:effectLst>
                  <a:reflection blurRad="12700" stA="34000" endA="740" endPos="53000" dir="5400000" sy="-100000" algn="bl" rotWithShape="0"/>
                </a:effectLst>
                <a:latin typeface="Consolas"/>
                <a:cs typeface="Tahoma" pitchFamily="34" charset="0"/>
              </a:rPr>
              <a:t>	</a:t>
            </a:r>
            <a:r>
              <a:rPr lang="en-US" sz="1400" b="1" cap="all" dirty="0">
                <a:solidFill>
                  <a:prstClr val="white"/>
                </a:solidFill>
                <a:effectLst>
                  <a:reflection blurRad="12700" stA="34000" endA="740" endPos="53000" dir="5400000" sy="-100000" algn="bl" rotWithShape="0"/>
                </a:effectLst>
                <a:latin typeface="Consolas"/>
                <a:cs typeface="Tahoma" pitchFamily="34" charset="0"/>
              </a:rPr>
              <a:t>Grade 7: </a:t>
            </a:r>
            <a:r>
              <a:rPr lang="en-US" sz="1400" b="1" cap="all" dirty="0" smtClean="0">
                <a:solidFill>
                  <a:prstClr val="white"/>
                </a:solidFill>
                <a:effectLst>
                  <a:reflection blurRad="12700" stA="34000" endA="740" endPos="53000" dir="5400000" sy="-100000" algn="bl" rotWithShape="0"/>
                </a:effectLst>
                <a:latin typeface="Consolas"/>
                <a:cs typeface="Tahoma" pitchFamily="34" charset="0"/>
              </a:rPr>
              <a:t>Baseball-Throwing</a:t>
            </a:r>
            <a:r>
              <a:rPr lang="en-US" sz="1400" b="1" cap="all" dirty="0">
                <a:solidFill>
                  <a:prstClr val="white"/>
                </a:solidFill>
                <a:effectLst>
                  <a:reflection blurRad="12700" stA="34000" endA="740" endPos="53000" dir="5400000" sy="-100000" algn="bl" rotWithShape="0"/>
                </a:effectLst>
                <a:latin typeface="Consolas"/>
                <a:cs typeface="Tahoma" pitchFamily="34" charset="0"/>
              </a:rPr>
              <a:t>	</a:t>
            </a:r>
            <a:br>
              <a:rPr lang="en-US" sz="1400" b="1" cap="all" dirty="0">
                <a:solidFill>
                  <a:prstClr val="white"/>
                </a:solidFill>
                <a:effectLst>
                  <a:reflection blurRad="12700" stA="34000" endA="740" endPos="53000" dir="5400000" sy="-100000" algn="bl" rotWithShape="0"/>
                </a:effectLst>
                <a:latin typeface="Consolas"/>
                <a:cs typeface="Tahoma" pitchFamily="34" charset="0"/>
              </a:rPr>
            </a:br>
            <a:r>
              <a:rPr lang="en-US" sz="1400" b="1" cap="all" dirty="0">
                <a:solidFill>
                  <a:prstClr val="white"/>
                </a:solidFill>
                <a:effectLst>
                  <a:reflection blurRad="12700" stA="34000" endA="740" endPos="53000" dir="5400000" sy="-100000" algn="bl" rotWithShape="0"/>
                </a:effectLst>
                <a:latin typeface="Consolas"/>
                <a:cs typeface="Tahoma" pitchFamily="34" charset="0"/>
              </a:rPr>
              <a:t>	HS PE 1&amp;2: </a:t>
            </a:r>
            <a:r>
              <a:rPr lang="en-US" sz="1400" b="1" cap="all" dirty="0" smtClean="0">
                <a:solidFill>
                  <a:prstClr val="white"/>
                </a:solidFill>
                <a:effectLst>
                  <a:reflection blurRad="12700" stA="34000" endA="740" endPos="53000" dir="5400000" sy="-100000" algn="bl" rotWithShape="0"/>
                </a:effectLst>
                <a:latin typeface="Consolas"/>
                <a:cs typeface="Tahoma" pitchFamily="34" charset="0"/>
              </a:rPr>
              <a:t>Baseball-Throwing for accuracy</a:t>
            </a:r>
            <a:endParaRPr lang="en-US" sz="1400" b="1" cap="all" dirty="0">
              <a:solidFill>
                <a:prstClr val="white"/>
              </a:solidFill>
              <a:effectLst>
                <a:reflection blurRad="12700" stA="34000" endA="740" endPos="53000" dir="5400000" sy="-100000" algn="bl" rotWithShape="0"/>
              </a:effectLst>
              <a:latin typeface="Consolas"/>
              <a:cs typeface="Tahoma" pitchFamily="34" charset="0"/>
            </a:endParaRPr>
          </a:p>
          <a:p>
            <a:pPr marL="0" lvl="0" indent="0" defTabSz="914400">
              <a:lnSpc>
                <a:spcPct val="110000"/>
              </a:lnSpc>
              <a:spcBef>
                <a:spcPts val="0"/>
              </a:spcBef>
              <a:spcAft>
                <a:spcPts val="0"/>
              </a:spcAft>
              <a:buClr>
                <a:srgbClr val="838995"/>
              </a:buClr>
              <a:buNone/>
            </a:pPr>
            <a:r>
              <a:rPr lang="en-US" sz="1400" b="1" cap="all" dirty="0">
                <a:solidFill>
                  <a:prstClr val="white"/>
                </a:solidFill>
                <a:effectLst>
                  <a:reflection blurRad="12700" stA="34000" endA="740" endPos="53000" dir="5400000" sy="-100000" algn="bl" rotWithShape="0"/>
                </a:effectLst>
                <a:latin typeface="Consolas"/>
                <a:cs typeface="Tahoma" pitchFamily="34" charset="0"/>
              </a:rPr>
              <a:t>	Nutrition and Wellness- </a:t>
            </a:r>
            <a:r>
              <a:rPr lang="en-US" sz="1400" b="1" cap="all" dirty="0" smtClean="0">
                <a:solidFill>
                  <a:prstClr val="white"/>
                </a:solidFill>
                <a:effectLst>
                  <a:reflection blurRad="12700" stA="34000" endA="740" endPos="53000" dir="5400000" sy="-100000" algn="bl" rotWithShape="0"/>
                </a:effectLst>
                <a:latin typeface="Consolas"/>
                <a:cs typeface="Tahoma" pitchFamily="34" charset="0"/>
              </a:rPr>
              <a:t>Human Sexuality</a:t>
            </a:r>
            <a:r>
              <a:rPr lang="en-US" sz="1400" b="1" cap="all" dirty="0">
                <a:solidFill>
                  <a:srgbClr val="2F2B20"/>
                </a:solidFill>
                <a:effectLst>
                  <a:reflection blurRad="12700" stA="34000" endA="740" endPos="53000" dir="5400000" sy="-100000" algn="bl" rotWithShape="0"/>
                </a:effectLst>
                <a:latin typeface="Consolas"/>
                <a:cs typeface="Tahoma" pitchFamily="34" charset="0"/>
              </a:rPr>
              <a:t/>
            </a:r>
            <a:br>
              <a:rPr lang="en-US" sz="1400" b="1" cap="all" dirty="0">
                <a:solidFill>
                  <a:srgbClr val="2F2B20"/>
                </a:solidFill>
                <a:effectLst>
                  <a:reflection blurRad="12700" stA="34000" endA="740" endPos="53000" dir="5400000" sy="-100000" algn="bl" rotWithShape="0"/>
                </a:effectLst>
                <a:latin typeface="Consolas"/>
                <a:cs typeface="Tahoma" pitchFamily="34" charset="0"/>
              </a:rPr>
            </a:br>
            <a:r>
              <a:rPr lang="en-US" sz="1600" b="1" u="sng" cap="all" dirty="0">
                <a:solidFill>
                  <a:schemeClr val="bg1"/>
                </a:solidFill>
                <a:effectLst>
                  <a:reflection blurRad="12700" stA="34000" endA="740" endPos="53000" dir="5400000" sy="-100000" algn="bl" rotWithShape="0"/>
                </a:effectLst>
                <a:latin typeface="Consolas"/>
                <a:cs typeface="Tahoma" pitchFamily="34" charset="0"/>
              </a:rPr>
              <a:t>General News:</a:t>
            </a:r>
            <a:r>
              <a:rPr lang="en-US" sz="1400" b="1" u="sng" cap="all" dirty="0">
                <a:solidFill>
                  <a:srgbClr val="2F2B20"/>
                </a:solidFill>
                <a:effectLst>
                  <a:reflection blurRad="12700" stA="34000" endA="740" endPos="53000" dir="5400000" sy="-100000" algn="bl" rotWithShape="0"/>
                </a:effectLst>
                <a:latin typeface="Consolas"/>
                <a:cs typeface="Tahoma" pitchFamily="34" charset="0"/>
              </a:rPr>
              <a:t/>
            </a:r>
            <a:br>
              <a:rPr lang="en-US" sz="1400" b="1" u="sng" cap="all" dirty="0">
                <a:solidFill>
                  <a:srgbClr val="2F2B20"/>
                </a:solidFill>
                <a:effectLst>
                  <a:reflection blurRad="12700" stA="34000" endA="740" endPos="53000" dir="5400000" sy="-100000" algn="bl" rotWithShape="0"/>
                </a:effectLst>
                <a:latin typeface="Consolas"/>
                <a:cs typeface="Tahoma" pitchFamily="34" charset="0"/>
              </a:rPr>
            </a:br>
            <a:r>
              <a:rPr lang="en-US" sz="1400" b="1" cap="all" dirty="0">
                <a:solidFill>
                  <a:srgbClr val="2F2B20"/>
                </a:solidFill>
                <a:effectLst>
                  <a:reflection blurRad="12700" stA="34000" endA="740" endPos="53000" dir="5400000" sy="-100000" algn="bl" rotWithShape="0"/>
                </a:effectLst>
                <a:latin typeface="Consolas"/>
                <a:cs typeface="Tahoma" pitchFamily="34" charset="0"/>
              </a:rPr>
              <a:t>	</a:t>
            </a:r>
            <a:r>
              <a:rPr lang="en-US" sz="1400" b="1" cap="all" dirty="0">
                <a:solidFill>
                  <a:prstClr val="white"/>
                </a:solidFill>
                <a:effectLst>
                  <a:reflection blurRad="12700" stA="34000" endA="740" endPos="53000" dir="5400000" sy="-100000" algn="bl" rotWithShape="0"/>
                </a:effectLst>
                <a:latin typeface="Consolas"/>
                <a:cs typeface="Tahoma" pitchFamily="34" charset="0"/>
              </a:rPr>
              <a:t>1. </a:t>
            </a:r>
            <a:r>
              <a:rPr lang="en-US" sz="1400" b="1" cap="all" dirty="0" smtClean="0">
                <a:solidFill>
                  <a:prstClr val="white"/>
                </a:solidFill>
                <a:effectLst>
                  <a:reflection blurRad="12700" stA="34000" endA="740" endPos="53000" dir="5400000" sy="-100000" algn="bl" rotWithShape="0"/>
                </a:effectLst>
                <a:latin typeface="Consolas"/>
                <a:cs typeface="Tahoma" pitchFamily="34" charset="0"/>
              </a:rPr>
              <a:t>QISN Soccer Tournament All Week!</a:t>
            </a:r>
            <a:r>
              <a:rPr lang="en-US" sz="1400" b="1" cap="all" dirty="0">
                <a:solidFill>
                  <a:prstClr val="white"/>
                </a:solidFill>
                <a:effectLst>
                  <a:reflection blurRad="12700" stA="34000" endA="740" endPos="53000" dir="5400000" sy="-100000" algn="bl" rotWithShape="0"/>
                </a:effectLst>
                <a:latin typeface="Consolas"/>
                <a:cs typeface="Tahoma" pitchFamily="34" charset="0"/>
              </a:rPr>
              <a:t/>
            </a:r>
            <a:br>
              <a:rPr lang="en-US" sz="1400" b="1" cap="all" dirty="0">
                <a:solidFill>
                  <a:prstClr val="white"/>
                </a:solidFill>
                <a:effectLst>
                  <a:reflection blurRad="12700" stA="34000" endA="740" endPos="53000" dir="5400000" sy="-100000" algn="bl" rotWithShape="0"/>
                </a:effectLst>
                <a:latin typeface="Consolas"/>
                <a:cs typeface="Tahoma" pitchFamily="34" charset="0"/>
              </a:rPr>
            </a:br>
            <a:r>
              <a:rPr lang="en-US" sz="1400" b="1" cap="all" dirty="0">
                <a:solidFill>
                  <a:prstClr val="white"/>
                </a:solidFill>
                <a:effectLst>
                  <a:reflection blurRad="12700" stA="34000" endA="740" endPos="53000" dir="5400000" sy="-100000" algn="bl" rotWithShape="0"/>
                </a:effectLst>
                <a:latin typeface="Consolas"/>
                <a:cs typeface="Tahoma" pitchFamily="34" charset="0"/>
              </a:rPr>
              <a:t>	2. ASAP continues this week!</a:t>
            </a:r>
            <a:br>
              <a:rPr lang="en-US" sz="1400" b="1" cap="all" dirty="0">
                <a:solidFill>
                  <a:prstClr val="white"/>
                </a:solidFill>
                <a:effectLst>
                  <a:reflection blurRad="12700" stA="34000" endA="740" endPos="53000" dir="5400000" sy="-100000" algn="bl" rotWithShape="0"/>
                </a:effectLst>
                <a:latin typeface="Consolas"/>
                <a:cs typeface="Tahoma" pitchFamily="34" charset="0"/>
              </a:rPr>
            </a:br>
            <a:r>
              <a:rPr lang="en-US" sz="1400" b="1" cap="all" dirty="0">
                <a:solidFill>
                  <a:prstClr val="white"/>
                </a:solidFill>
                <a:effectLst>
                  <a:reflection blurRad="12700" stA="34000" endA="740" endPos="53000" dir="5400000" sy="-100000" algn="bl" rotWithShape="0"/>
                </a:effectLst>
                <a:latin typeface="Consolas"/>
                <a:cs typeface="Tahoma" pitchFamily="34" charset="0"/>
              </a:rPr>
              <a:t>	3. Baseball Camp this </a:t>
            </a:r>
            <a:r>
              <a:rPr lang="en-US" sz="1400" b="1" cap="all" dirty="0" smtClean="0">
                <a:solidFill>
                  <a:prstClr val="white"/>
                </a:solidFill>
                <a:effectLst>
                  <a:reflection blurRad="12700" stA="34000" endA="740" endPos="53000" dir="5400000" sy="-100000" algn="bl" rotWithShape="0"/>
                </a:effectLst>
                <a:latin typeface="Consolas"/>
                <a:cs typeface="Tahoma" pitchFamily="34" charset="0"/>
              </a:rPr>
              <a:t>Sunday April 16</a:t>
            </a:r>
            <a:r>
              <a:rPr lang="en-US" sz="1400" b="1" cap="all" baseline="30000" dirty="0" smtClean="0">
                <a:solidFill>
                  <a:prstClr val="white"/>
                </a:solidFill>
                <a:effectLst>
                  <a:reflection blurRad="12700" stA="34000" endA="740" endPos="53000" dir="5400000" sy="-100000" algn="bl" rotWithShape="0"/>
                </a:effectLst>
                <a:latin typeface="Consolas"/>
                <a:cs typeface="Tahoma" pitchFamily="34" charset="0"/>
              </a:rPr>
              <a:t>th</a:t>
            </a:r>
            <a:r>
              <a:rPr lang="en-US" sz="1400" b="1" cap="all" dirty="0" smtClean="0">
                <a:solidFill>
                  <a:prstClr val="white"/>
                </a:solidFill>
                <a:effectLst>
                  <a:reflection blurRad="12700" stA="34000" endA="740" endPos="53000" dir="5400000" sy="-100000" algn="bl" rotWithShape="0"/>
                </a:effectLst>
                <a:latin typeface="Consolas"/>
                <a:cs typeface="Tahoma" pitchFamily="34" charset="0"/>
              </a:rPr>
              <a:t>!</a:t>
            </a:r>
            <a:r>
              <a:rPr lang="en-US" sz="1400" b="1" cap="all" dirty="0">
                <a:solidFill>
                  <a:prstClr val="white"/>
                </a:solidFill>
                <a:effectLst>
                  <a:reflection blurRad="12700" stA="34000" endA="740" endPos="53000" dir="5400000" sy="-100000" algn="bl" rotWithShape="0"/>
                </a:effectLst>
                <a:latin typeface="Consolas"/>
                <a:cs typeface="Tahoma" pitchFamily="34" charset="0"/>
              </a:rPr>
              <a:t/>
            </a:r>
            <a:br>
              <a:rPr lang="en-US" sz="1400" b="1" cap="all" dirty="0">
                <a:solidFill>
                  <a:prstClr val="white"/>
                </a:solidFill>
                <a:effectLst>
                  <a:reflection blurRad="12700" stA="34000" endA="740" endPos="53000" dir="5400000" sy="-100000" algn="bl" rotWithShape="0"/>
                </a:effectLst>
                <a:latin typeface="Consolas"/>
                <a:cs typeface="Tahoma" pitchFamily="34" charset="0"/>
              </a:rPr>
            </a:br>
            <a:r>
              <a:rPr lang="en-US" sz="1400" b="1" cap="all" dirty="0">
                <a:solidFill>
                  <a:prstClr val="white"/>
                </a:solidFill>
                <a:effectLst>
                  <a:reflection blurRad="12700" stA="34000" endA="740" endPos="53000" dir="5400000" sy="-100000" algn="bl" rotWithShape="0"/>
                </a:effectLst>
                <a:latin typeface="Consolas"/>
                <a:cs typeface="Tahoma" pitchFamily="34" charset="0"/>
              </a:rPr>
              <a:t>	4. Track and Field PRACTICE Monday and </a:t>
            </a:r>
            <a:r>
              <a:rPr lang="en-US" sz="1400" b="1" cap="all" dirty="0" smtClean="0">
                <a:solidFill>
                  <a:prstClr val="white"/>
                </a:solidFill>
                <a:effectLst>
                  <a:reflection blurRad="12700" stA="34000" endA="740" endPos="53000" dir="5400000" sy="-100000" algn="bl" rotWithShape="0"/>
                </a:effectLst>
                <a:latin typeface="Consolas"/>
                <a:cs typeface="Tahoma" pitchFamily="34" charset="0"/>
              </a:rPr>
              <a:t>	Wednesday</a:t>
            </a:r>
            <a:r>
              <a:rPr lang="en-US" sz="1400" b="1" cap="all" dirty="0">
                <a:solidFill>
                  <a:prstClr val="white"/>
                </a:solidFill>
                <a:effectLst>
                  <a:reflection blurRad="12700" stA="34000" endA="740" endPos="53000" dir="5400000" sy="-100000" algn="bl" rotWithShape="0"/>
                </a:effectLst>
                <a:latin typeface="Consolas"/>
                <a:cs typeface="Tahoma" pitchFamily="34" charset="0"/>
              </a:rPr>
              <a:t>!</a:t>
            </a:r>
            <a:br>
              <a:rPr lang="en-US" sz="1400" b="1" cap="all" dirty="0">
                <a:solidFill>
                  <a:prstClr val="white"/>
                </a:solidFill>
                <a:effectLst>
                  <a:reflection blurRad="12700" stA="34000" endA="740" endPos="53000" dir="5400000" sy="-100000" algn="bl" rotWithShape="0"/>
                </a:effectLst>
                <a:latin typeface="Consolas"/>
                <a:cs typeface="Tahoma" pitchFamily="34" charset="0"/>
              </a:rPr>
            </a:br>
            <a:r>
              <a:rPr lang="en-US" sz="1400" b="1" cap="all" dirty="0">
                <a:solidFill>
                  <a:prstClr val="white"/>
                </a:solidFill>
                <a:effectLst>
                  <a:reflection blurRad="12700" stA="34000" endA="740" endPos="53000" dir="5400000" sy="-100000" algn="bl" rotWithShape="0"/>
                </a:effectLst>
                <a:latin typeface="Consolas"/>
                <a:cs typeface="Tahoma" pitchFamily="34" charset="0"/>
              </a:rPr>
              <a:t>	5. ACAMIS Soccer </a:t>
            </a:r>
            <a:r>
              <a:rPr lang="en-US" sz="1400" b="1" cap="all" dirty="0" smtClean="0">
                <a:solidFill>
                  <a:prstClr val="white"/>
                </a:solidFill>
                <a:effectLst>
                  <a:reflection blurRad="12700" stA="34000" endA="740" endPos="53000" dir="5400000" sy="-100000" algn="bl" rotWithShape="0"/>
                </a:effectLst>
                <a:latin typeface="Consolas"/>
                <a:cs typeface="Tahoma" pitchFamily="34" charset="0"/>
              </a:rPr>
              <a:t>next week!</a:t>
            </a:r>
            <a:r>
              <a:rPr lang="en-US" sz="1400" b="1" cap="all" dirty="0">
                <a:solidFill>
                  <a:srgbClr val="2F2B20"/>
                </a:solidFill>
                <a:effectLst>
                  <a:reflection blurRad="12700" stA="34000" endA="740" endPos="53000" dir="5400000" sy="-100000" algn="bl" rotWithShape="0"/>
                </a:effectLst>
                <a:latin typeface="Consolas"/>
                <a:cs typeface="Tahoma" pitchFamily="34" charset="0"/>
              </a:rPr>
              <a:t>	</a:t>
            </a:r>
            <a:br>
              <a:rPr lang="en-US" sz="1400" b="1" cap="all" dirty="0">
                <a:solidFill>
                  <a:srgbClr val="2F2B20"/>
                </a:solidFill>
                <a:effectLst>
                  <a:reflection blurRad="12700" stA="34000" endA="740" endPos="53000" dir="5400000" sy="-100000" algn="bl" rotWithShape="0"/>
                </a:effectLst>
                <a:latin typeface="Consolas"/>
                <a:cs typeface="Tahoma" pitchFamily="34" charset="0"/>
              </a:rPr>
            </a:br>
            <a:r>
              <a:rPr lang="en-US" sz="1600" b="1" u="sng" cap="all" dirty="0">
                <a:solidFill>
                  <a:schemeClr val="bg1"/>
                </a:solidFill>
                <a:effectLst>
                  <a:reflection blurRad="12700" stA="34000" endA="740" endPos="53000" dir="5400000" sy="-100000" algn="bl" rotWithShape="0"/>
                </a:effectLst>
                <a:latin typeface="Consolas"/>
                <a:cs typeface="Tahoma" pitchFamily="34" charset="0"/>
              </a:rPr>
              <a:t>Things to bring:</a:t>
            </a:r>
            <a:r>
              <a:rPr lang="en-US" sz="1400" b="1" u="sng" cap="all" dirty="0">
                <a:solidFill>
                  <a:srgbClr val="2F2B20"/>
                </a:solidFill>
                <a:effectLst>
                  <a:reflection blurRad="12700" stA="34000" endA="740" endPos="53000" dir="5400000" sy="-100000" algn="bl" rotWithShape="0"/>
                </a:effectLst>
                <a:latin typeface="Consolas"/>
                <a:cs typeface="Tahoma" pitchFamily="34" charset="0"/>
              </a:rPr>
              <a:t/>
            </a:r>
            <a:br>
              <a:rPr lang="en-US" sz="1400" b="1" u="sng" cap="all" dirty="0">
                <a:solidFill>
                  <a:srgbClr val="2F2B20"/>
                </a:solidFill>
                <a:effectLst>
                  <a:reflection blurRad="12700" stA="34000" endA="740" endPos="53000" dir="5400000" sy="-100000" algn="bl" rotWithShape="0"/>
                </a:effectLst>
                <a:latin typeface="Consolas"/>
                <a:cs typeface="Tahoma" pitchFamily="34" charset="0"/>
              </a:rPr>
            </a:br>
            <a:r>
              <a:rPr lang="en-US" sz="1400" b="1" cap="all" dirty="0">
                <a:solidFill>
                  <a:prstClr val="black"/>
                </a:solidFill>
                <a:effectLst>
                  <a:reflection blurRad="12700" stA="34000" endA="740" endPos="53000" dir="5400000" sy="-100000" algn="bl" rotWithShape="0"/>
                </a:effectLst>
                <a:latin typeface="Consolas"/>
                <a:cs typeface="Tahoma" pitchFamily="34" charset="0"/>
              </a:rPr>
              <a:t>	</a:t>
            </a:r>
            <a:r>
              <a:rPr lang="en-US" sz="1400" b="1" cap="all" dirty="0">
                <a:solidFill>
                  <a:prstClr val="white"/>
                </a:solidFill>
                <a:effectLst>
                  <a:reflection blurRad="12700" stA="34000" endA="740" endPos="53000" dir="5400000" sy="-100000" algn="bl" rotWithShape="0"/>
                </a:effectLst>
                <a:latin typeface="Consolas"/>
                <a:cs typeface="Tahoma" pitchFamily="34" charset="0"/>
              </a:rPr>
              <a:t>1. Comfortable PE Attire: Shoes, </a:t>
            </a:r>
            <a:br>
              <a:rPr lang="en-US" sz="1400" b="1" cap="all" dirty="0">
                <a:solidFill>
                  <a:prstClr val="white"/>
                </a:solidFill>
                <a:effectLst>
                  <a:reflection blurRad="12700" stA="34000" endA="740" endPos="53000" dir="5400000" sy="-100000" algn="bl" rotWithShape="0"/>
                </a:effectLst>
                <a:latin typeface="Consolas"/>
                <a:cs typeface="Tahoma" pitchFamily="34" charset="0"/>
              </a:rPr>
            </a:br>
            <a:r>
              <a:rPr lang="en-US" sz="1400" b="1" cap="all" dirty="0">
                <a:solidFill>
                  <a:prstClr val="white"/>
                </a:solidFill>
                <a:effectLst>
                  <a:reflection blurRad="12700" stA="34000" endA="740" endPos="53000" dir="5400000" sy="-100000" algn="bl" rotWithShape="0"/>
                </a:effectLst>
                <a:latin typeface="Consolas"/>
                <a:cs typeface="Tahoma" pitchFamily="34" charset="0"/>
              </a:rPr>
              <a:t>	    shorts/Pants, T-shirt/Long sleeve 	</a:t>
            </a:r>
            <a:br>
              <a:rPr lang="en-US" sz="1400" b="1" cap="all" dirty="0">
                <a:solidFill>
                  <a:prstClr val="white"/>
                </a:solidFill>
                <a:effectLst>
                  <a:reflection blurRad="12700" stA="34000" endA="740" endPos="53000" dir="5400000" sy="-100000" algn="bl" rotWithShape="0"/>
                </a:effectLst>
                <a:latin typeface="Consolas"/>
                <a:cs typeface="Tahoma" pitchFamily="34" charset="0"/>
              </a:rPr>
            </a:br>
            <a:r>
              <a:rPr lang="en-US" sz="1400" b="1" cap="all" dirty="0">
                <a:solidFill>
                  <a:prstClr val="white"/>
                </a:solidFill>
                <a:effectLst>
                  <a:reflection blurRad="12700" stA="34000" endA="740" endPos="53000" dir="5400000" sy="-100000" algn="bl" rotWithShape="0"/>
                </a:effectLst>
                <a:latin typeface="Consolas"/>
                <a:cs typeface="Tahoma" pitchFamily="34" charset="0"/>
              </a:rPr>
              <a:t>	    shirt</a:t>
            </a:r>
            <a:br>
              <a:rPr lang="en-US" sz="1400" b="1" cap="all" dirty="0">
                <a:solidFill>
                  <a:prstClr val="white"/>
                </a:solidFill>
                <a:effectLst>
                  <a:reflection blurRad="12700" stA="34000" endA="740" endPos="53000" dir="5400000" sy="-100000" algn="bl" rotWithShape="0"/>
                </a:effectLst>
                <a:latin typeface="Consolas"/>
                <a:cs typeface="Tahoma" pitchFamily="34" charset="0"/>
              </a:rPr>
            </a:br>
            <a:r>
              <a:rPr lang="en-US" sz="1400" b="1" cap="all" dirty="0">
                <a:solidFill>
                  <a:prstClr val="white"/>
                </a:solidFill>
                <a:effectLst>
                  <a:reflection blurRad="12700" stA="34000" endA="740" endPos="53000" dir="5400000" sy="-100000" algn="bl" rotWithShape="0"/>
                </a:effectLst>
                <a:latin typeface="Consolas"/>
                <a:cs typeface="Tahoma" pitchFamily="34" charset="0"/>
              </a:rPr>
              <a:t>	2. Bring a change of clothes to each  </a:t>
            </a:r>
            <a:br>
              <a:rPr lang="en-US" sz="1400" b="1" cap="all" dirty="0">
                <a:solidFill>
                  <a:prstClr val="white"/>
                </a:solidFill>
                <a:effectLst>
                  <a:reflection blurRad="12700" stA="34000" endA="740" endPos="53000" dir="5400000" sy="-100000" algn="bl" rotWithShape="0"/>
                </a:effectLst>
                <a:latin typeface="Consolas"/>
                <a:cs typeface="Tahoma" pitchFamily="34" charset="0"/>
              </a:rPr>
            </a:br>
            <a:r>
              <a:rPr lang="en-US" sz="1400" b="1" cap="all" dirty="0">
                <a:solidFill>
                  <a:prstClr val="white"/>
                </a:solidFill>
                <a:effectLst>
                  <a:reflection blurRad="12700" stA="34000" endA="740" endPos="53000" dir="5400000" sy="-100000" algn="bl" rotWithShape="0"/>
                </a:effectLst>
                <a:latin typeface="Consolas"/>
                <a:cs typeface="Tahoma" pitchFamily="34" charset="0"/>
              </a:rPr>
              <a:t>	    class to earn full points</a:t>
            </a:r>
            <a:br>
              <a:rPr lang="en-US" sz="1400" b="1" cap="all" dirty="0">
                <a:solidFill>
                  <a:prstClr val="white"/>
                </a:solidFill>
                <a:effectLst>
                  <a:reflection blurRad="12700" stA="34000" endA="740" endPos="53000" dir="5400000" sy="-100000" algn="bl" rotWithShape="0"/>
                </a:effectLst>
                <a:latin typeface="Consolas"/>
                <a:cs typeface="Tahoma" pitchFamily="34" charset="0"/>
              </a:rPr>
            </a:br>
            <a:r>
              <a:rPr lang="en-US" sz="1400" b="1" cap="all" dirty="0">
                <a:solidFill>
                  <a:prstClr val="white"/>
                </a:solidFill>
                <a:effectLst>
                  <a:reflection blurRad="12700" stA="34000" endA="740" endPos="53000" dir="5400000" sy="-100000" algn="bl" rotWithShape="0"/>
                </a:effectLst>
                <a:latin typeface="Consolas"/>
                <a:cs typeface="Tahoma" pitchFamily="34" charset="0"/>
              </a:rPr>
              <a:t>	3. Homework Assignments turned in on  </a:t>
            </a:r>
            <a:br>
              <a:rPr lang="en-US" sz="1400" b="1" cap="all" dirty="0">
                <a:solidFill>
                  <a:prstClr val="white"/>
                </a:solidFill>
                <a:effectLst>
                  <a:reflection blurRad="12700" stA="34000" endA="740" endPos="53000" dir="5400000" sy="-100000" algn="bl" rotWithShape="0"/>
                </a:effectLst>
                <a:latin typeface="Consolas"/>
                <a:cs typeface="Tahoma" pitchFamily="34" charset="0"/>
              </a:rPr>
            </a:br>
            <a:r>
              <a:rPr lang="en-US" sz="1400" b="1" cap="all" dirty="0">
                <a:solidFill>
                  <a:prstClr val="white"/>
                </a:solidFill>
                <a:effectLst>
                  <a:reflection blurRad="12700" stA="34000" endA="740" endPos="53000" dir="5400000" sy="-100000" algn="bl" rotWithShape="0"/>
                </a:effectLst>
                <a:latin typeface="Consolas"/>
                <a:cs typeface="Tahoma" pitchFamily="34" charset="0"/>
              </a:rPr>
              <a:t>		time please!</a:t>
            </a:r>
            <a:endParaRPr lang="en-US" spc="30" dirty="0">
              <a:solidFill>
                <a:srgbClr val="FFFFFF"/>
              </a:solidFill>
              <a:latin typeface="Corbel"/>
              <a:cs typeface="Tahoma" pitchFamily="34" charset="0"/>
            </a:endParaRPr>
          </a:p>
          <a:p>
            <a:endParaRPr lang="en-US" dirty="0"/>
          </a:p>
        </p:txBody>
      </p:sp>
      <p:sp>
        <p:nvSpPr>
          <p:cNvPr id="4" name="Rectangle 3"/>
          <p:cNvSpPr/>
          <p:nvPr/>
        </p:nvSpPr>
        <p:spPr>
          <a:xfrm>
            <a:off x="5105400" y="1674957"/>
            <a:ext cx="4038600" cy="1200329"/>
          </a:xfrm>
          <a:prstGeom prst="rect">
            <a:avLst/>
          </a:prstGeom>
        </p:spPr>
        <p:txBody>
          <a:bodyPr wrap="square">
            <a:spAutoFit/>
          </a:bodyPr>
          <a:lstStyle/>
          <a:p>
            <a:pPr lvl="0" algn="ctr">
              <a:defRPr/>
            </a:pPr>
            <a:r>
              <a:rPr lang="en-US" sz="3200" b="1" kern="0" dirty="0">
                <a:solidFill>
                  <a:schemeClr val="accent6">
                    <a:lumMod val="75000"/>
                  </a:schemeClr>
                </a:solidFill>
                <a:latin typeface="Corbel"/>
              </a:rPr>
              <a:t>Shot of the Week: </a:t>
            </a:r>
          </a:p>
          <a:p>
            <a:pPr lvl="0" algn="ctr">
              <a:defRPr/>
            </a:pPr>
            <a:r>
              <a:rPr lang="en-US" sz="4000" b="1" kern="0" dirty="0">
                <a:solidFill>
                  <a:srgbClr val="FA9500"/>
                </a:solidFill>
                <a:latin typeface="Corbel"/>
              </a:rPr>
              <a:t>  </a:t>
            </a:r>
            <a:r>
              <a:rPr lang="en-US" sz="4000" b="1" kern="0" dirty="0">
                <a:solidFill>
                  <a:schemeClr val="bg1"/>
                </a:solidFill>
                <a:latin typeface="Corbel"/>
              </a:rPr>
              <a:t>Athletics!!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3461655"/>
            <a:ext cx="3345705" cy="1651001"/>
          </a:xfrm>
          <a:prstGeom prst="rect">
            <a:avLst/>
          </a:prstGeom>
        </p:spPr>
      </p:pic>
    </p:spTree>
    <p:extLst>
      <p:ext uri="{BB962C8B-B14F-4D97-AF65-F5344CB8AC3E}">
        <p14:creationId xmlns:p14="http://schemas.microsoft.com/office/powerpoint/2010/main" val="19787818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9442" y="304800"/>
            <a:ext cx="7125113" cy="1295399"/>
          </a:xfrm>
        </p:spPr>
        <p:txBody>
          <a:bodyPr/>
          <a:lstStyle/>
          <a:p>
            <a:pPr algn="ctr"/>
            <a:r>
              <a:rPr lang="en-US" sz="4000" b="1" dirty="0">
                <a:solidFill>
                  <a:srgbClr val="1AB39F">
                    <a:lumMod val="60000"/>
                    <a:lumOff val="40000"/>
                  </a:srgbClr>
                </a:solidFill>
                <a:latin typeface="Corbel"/>
                <a:cs typeface="Tunga" pitchFamily="2"/>
              </a:rPr>
              <a:t>QISS Upper Physical Education Newsletter #</a:t>
            </a:r>
            <a:r>
              <a:rPr lang="en-US" sz="4000" b="1" dirty="0" smtClean="0">
                <a:solidFill>
                  <a:srgbClr val="1AB39F">
                    <a:lumMod val="60000"/>
                    <a:lumOff val="40000"/>
                  </a:srgbClr>
                </a:solidFill>
                <a:latin typeface="Corbel"/>
                <a:cs typeface="Tunga" pitchFamily="2"/>
              </a:rPr>
              <a:t>28</a:t>
            </a:r>
            <a:endParaRPr lang="en-US" dirty="0"/>
          </a:p>
        </p:txBody>
      </p:sp>
      <p:sp>
        <p:nvSpPr>
          <p:cNvPr id="2" name="Content Placeholder 1"/>
          <p:cNvSpPr>
            <a:spLocks noGrp="1"/>
          </p:cNvSpPr>
          <p:nvPr>
            <p:ph idx="1"/>
          </p:nvPr>
        </p:nvSpPr>
        <p:spPr>
          <a:xfrm>
            <a:off x="228600" y="1752600"/>
            <a:ext cx="5257800" cy="4724400"/>
          </a:xfrm>
        </p:spPr>
        <p:txBody>
          <a:bodyPr>
            <a:normAutofit/>
          </a:bodyPr>
          <a:lstStyle/>
          <a:p>
            <a:pPr marL="0" lvl="0" indent="0" defTabSz="914400">
              <a:spcBef>
                <a:spcPts val="1200"/>
              </a:spcBef>
              <a:spcAft>
                <a:spcPts val="0"/>
              </a:spcAft>
              <a:buClr>
                <a:srgbClr val="838995"/>
              </a:buClr>
              <a:buNone/>
            </a:pPr>
            <a:r>
              <a:rPr lang="en-US" sz="1600" b="1" u="sng" cap="all" dirty="0">
                <a:solidFill>
                  <a:schemeClr val="bg1"/>
                </a:solidFill>
                <a:effectLst>
                  <a:reflection blurRad="12700" stA="34000" endA="740" endPos="53000" dir="5400000" sy="-100000" algn="bl" rotWithShape="0"/>
                </a:effectLst>
                <a:latin typeface="Consolas"/>
                <a:cs typeface="Tahoma" pitchFamily="34" charset="0"/>
              </a:rPr>
              <a:t>Weekly Activities: </a:t>
            </a:r>
            <a:r>
              <a:rPr lang="en-US" sz="1600" b="1" u="sng" cap="all" dirty="0" smtClean="0">
                <a:solidFill>
                  <a:schemeClr val="bg1"/>
                </a:solidFill>
                <a:effectLst>
                  <a:reflection blurRad="12700" stA="34000" endA="740" endPos="53000" dir="5400000" sy="-100000" algn="bl" rotWithShape="0"/>
                </a:effectLst>
                <a:latin typeface="Consolas"/>
                <a:cs typeface="Tahoma" pitchFamily="34" charset="0"/>
              </a:rPr>
              <a:t>4/17/2017-4/21/2017</a:t>
            </a:r>
            <a:r>
              <a:rPr lang="en-US" sz="1400" b="1" cap="all" dirty="0">
                <a:solidFill>
                  <a:schemeClr val="bg1"/>
                </a:solidFill>
                <a:effectLst>
                  <a:reflection blurRad="12700" stA="34000" endA="740" endPos="53000" dir="5400000" sy="-100000" algn="bl" rotWithShape="0"/>
                </a:effectLst>
                <a:latin typeface="Consolas"/>
                <a:cs typeface="Tahoma" pitchFamily="34" charset="0"/>
              </a:rPr>
              <a:t>	</a:t>
            </a:r>
            <a:r>
              <a:rPr lang="en-US" sz="1400" b="1" cap="all" dirty="0">
                <a:solidFill>
                  <a:srgbClr val="0070C0"/>
                </a:solidFill>
                <a:effectLst>
                  <a:reflection blurRad="12700" stA="34000" endA="740" endPos="53000" dir="5400000" sy="-100000" algn="bl" rotWithShape="0"/>
                </a:effectLst>
                <a:latin typeface="Consolas"/>
                <a:cs typeface="Tahoma" pitchFamily="34" charset="0"/>
              </a:rPr>
              <a:t>	</a:t>
            </a:r>
            <a:r>
              <a:rPr lang="en-US" sz="1400" b="1" cap="all" dirty="0" smtClean="0">
                <a:solidFill>
                  <a:prstClr val="white"/>
                </a:solidFill>
                <a:effectLst>
                  <a:reflection blurRad="12700" stA="34000" endA="740" endPos="53000" dir="5400000" sy="-100000" algn="bl" rotWithShape="0"/>
                </a:effectLst>
                <a:latin typeface="Consolas"/>
                <a:cs typeface="Tahoma" pitchFamily="34" charset="0"/>
              </a:rPr>
              <a:t>Grade </a:t>
            </a:r>
            <a:r>
              <a:rPr lang="en-US" sz="1400" b="1" cap="all" dirty="0">
                <a:solidFill>
                  <a:prstClr val="white"/>
                </a:solidFill>
                <a:effectLst>
                  <a:reflection blurRad="12700" stA="34000" endA="740" endPos="53000" dir="5400000" sy="-100000" algn="bl" rotWithShape="0"/>
                </a:effectLst>
                <a:latin typeface="Consolas"/>
                <a:cs typeface="Tahoma" pitchFamily="34" charset="0"/>
              </a:rPr>
              <a:t>7: </a:t>
            </a:r>
            <a:r>
              <a:rPr lang="en-US" sz="1400" b="1" cap="all" dirty="0" smtClean="0">
                <a:solidFill>
                  <a:prstClr val="white"/>
                </a:solidFill>
                <a:effectLst>
                  <a:reflection blurRad="12700" stA="34000" endA="740" endPos="53000" dir="5400000" sy="-100000" algn="bl" rotWithShape="0"/>
                </a:effectLst>
                <a:latin typeface="Consolas"/>
                <a:cs typeface="Tahoma" pitchFamily="34" charset="0"/>
              </a:rPr>
              <a:t>baseball- Hitting and Fielding</a:t>
            </a:r>
            <a:r>
              <a:rPr lang="en-US" sz="1400" b="1" cap="all" dirty="0">
                <a:solidFill>
                  <a:prstClr val="white"/>
                </a:solidFill>
                <a:effectLst>
                  <a:reflection blurRad="12700" stA="34000" endA="740" endPos="53000" dir="5400000" sy="-100000" algn="bl" rotWithShape="0"/>
                </a:effectLst>
                <a:latin typeface="Consolas"/>
                <a:cs typeface="Tahoma" pitchFamily="34" charset="0"/>
              </a:rPr>
              <a:t>	</a:t>
            </a:r>
            <a:r>
              <a:rPr lang="en-US" sz="1400" b="1" cap="all" dirty="0" smtClean="0">
                <a:solidFill>
                  <a:prstClr val="white"/>
                </a:solidFill>
                <a:effectLst>
                  <a:reflection blurRad="12700" stA="34000" endA="740" endPos="53000" dir="5400000" sy="-100000" algn="bl" rotWithShape="0"/>
                </a:effectLst>
                <a:latin typeface="Consolas"/>
                <a:cs typeface="Tahoma" pitchFamily="34" charset="0"/>
              </a:rPr>
              <a:t>HS </a:t>
            </a:r>
            <a:r>
              <a:rPr lang="en-US" sz="1400" b="1" cap="all" dirty="0">
                <a:solidFill>
                  <a:prstClr val="white"/>
                </a:solidFill>
                <a:effectLst>
                  <a:reflection blurRad="12700" stA="34000" endA="740" endPos="53000" dir="5400000" sy="-100000" algn="bl" rotWithShape="0"/>
                </a:effectLst>
                <a:latin typeface="Consolas"/>
                <a:cs typeface="Tahoma" pitchFamily="34" charset="0"/>
              </a:rPr>
              <a:t>PE 1&amp;2: Soccer- </a:t>
            </a:r>
            <a:r>
              <a:rPr lang="en-US" sz="1400" b="1" cap="all" dirty="0" smtClean="0">
                <a:solidFill>
                  <a:prstClr val="white"/>
                </a:solidFill>
                <a:effectLst>
                  <a:reflection blurRad="12700" stA="34000" endA="740" endPos="53000" dir="5400000" sy="-100000" algn="bl" rotWithShape="0"/>
                </a:effectLst>
                <a:latin typeface="Consolas"/>
                <a:cs typeface="Tahoma" pitchFamily="34" charset="0"/>
              </a:rPr>
              <a:t>Hitting and Fielding</a:t>
            </a:r>
            <a:endParaRPr lang="en-US" sz="1400" b="1" cap="all" dirty="0">
              <a:solidFill>
                <a:prstClr val="white"/>
              </a:solidFill>
              <a:effectLst>
                <a:reflection blurRad="12700" stA="34000" endA="740" endPos="53000" dir="5400000" sy="-100000" algn="bl" rotWithShape="0"/>
              </a:effectLst>
              <a:latin typeface="Consolas"/>
              <a:cs typeface="Tahoma" pitchFamily="34" charset="0"/>
            </a:endParaRPr>
          </a:p>
          <a:p>
            <a:pPr marL="0" lvl="0" indent="0" defTabSz="914400">
              <a:lnSpc>
                <a:spcPct val="110000"/>
              </a:lnSpc>
              <a:spcBef>
                <a:spcPts val="0"/>
              </a:spcBef>
              <a:spcAft>
                <a:spcPts val="0"/>
              </a:spcAft>
              <a:buClr>
                <a:srgbClr val="838995"/>
              </a:buClr>
              <a:buNone/>
            </a:pPr>
            <a:r>
              <a:rPr lang="en-US" sz="1400" b="1" cap="all" dirty="0">
                <a:solidFill>
                  <a:prstClr val="white"/>
                </a:solidFill>
                <a:effectLst>
                  <a:reflection blurRad="12700" stA="34000" endA="740" endPos="53000" dir="5400000" sy="-100000" algn="bl" rotWithShape="0"/>
                </a:effectLst>
                <a:latin typeface="Consolas"/>
                <a:cs typeface="Tahoma" pitchFamily="34" charset="0"/>
              </a:rPr>
              <a:t>	Nutrition and Wellness- </a:t>
            </a:r>
            <a:r>
              <a:rPr lang="en-US" sz="1400" b="1" cap="all" dirty="0" smtClean="0">
                <a:solidFill>
                  <a:prstClr val="white"/>
                </a:solidFill>
                <a:effectLst>
                  <a:reflection blurRad="12700" stA="34000" endA="740" endPos="53000" dir="5400000" sy="-100000" algn="bl" rotWithShape="0"/>
                </a:effectLst>
                <a:latin typeface="Consolas"/>
                <a:cs typeface="Tahoma" pitchFamily="34" charset="0"/>
              </a:rPr>
              <a:t>Human Sexuality</a:t>
            </a:r>
            <a:r>
              <a:rPr lang="en-US" sz="1400" b="1" cap="all" dirty="0">
                <a:solidFill>
                  <a:srgbClr val="2F2B20"/>
                </a:solidFill>
                <a:effectLst>
                  <a:reflection blurRad="12700" stA="34000" endA="740" endPos="53000" dir="5400000" sy="-100000" algn="bl" rotWithShape="0"/>
                </a:effectLst>
                <a:latin typeface="Consolas"/>
                <a:cs typeface="Tahoma" pitchFamily="34" charset="0"/>
              </a:rPr>
              <a:t/>
            </a:r>
            <a:br>
              <a:rPr lang="en-US" sz="1400" b="1" cap="all" dirty="0">
                <a:solidFill>
                  <a:srgbClr val="2F2B20"/>
                </a:solidFill>
                <a:effectLst>
                  <a:reflection blurRad="12700" stA="34000" endA="740" endPos="53000" dir="5400000" sy="-100000" algn="bl" rotWithShape="0"/>
                </a:effectLst>
                <a:latin typeface="Consolas"/>
                <a:cs typeface="Tahoma" pitchFamily="34" charset="0"/>
              </a:rPr>
            </a:br>
            <a:r>
              <a:rPr lang="en-US" sz="1600" b="1" u="sng" cap="all" dirty="0">
                <a:solidFill>
                  <a:schemeClr val="bg1"/>
                </a:solidFill>
                <a:effectLst>
                  <a:reflection blurRad="12700" stA="34000" endA="740" endPos="53000" dir="5400000" sy="-100000" algn="bl" rotWithShape="0"/>
                </a:effectLst>
                <a:latin typeface="Consolas"/>
                <a:cs typeface="Tahoma" pitchFamily="34" charset="0"/>
              </a:rPr>
              <a:t>General News:</a:t>
            </a:r>
            <a:r>
              <a:rPr lang="en-US" sz="1400" b="1" u="sng" cap="all" dirty="0">
                <a:solidFill>
                  <a:srgbClr val="2F2B20"/>
                </a:solidFill>
                <a:effectLst>
                  <a:reflection blurRad="12700" stA="34000" endA="740" endPos="53000" dir="5400000" sy="-100000" algn="bl" rotWithShape="0"/>
                </a:effectLst>
                <a:latin typeface="Consolas"/>
                <a:cs typeface="Tahoma" pitchFamily="34" charset="0"/>
              </a:rPr>
              <a:t/>
            </a:r>
            <a:br>
              <a:rPr lang="en-US" sz="1400" b="1" u="sng" cap="all" dirty="0">
                <a:solidFill>
                  <a:srgbClr val="2F2B20"/>
                </a:solidFill>
                <a:effectLst>
                  <a:reflection blurRad="12700" stA="34000" endA="740" endPos="53000" dir="5400000" sy="-100000" algn="bl" rotWithShape="0"/>
                </a:effectLst>
                <a:latin typeface="Consolas"/>
                <a:cs typeface="Tahoma" pitchFamily="34" charset="0"/>
              </a:rPr>
            </a:br>
            <a:r>
              <a:rPr lang="en-US" sz="1400" b="1" cap="all" dirty="0">
                <a:solidFill>
                  <a:srgbClr val="2F2B20"/>
                </a:solidFill>
                <a:effectLst>
                  <a:reflection blurRad="12700" stA="34000" endA="740" endPos="53000" dir="5400000" sy="-100000" algn="bl" rotWithShape="0"/>
                </a:effectLst>
                <a:latin typeface="Consolas"/>
                <a:cs typeface="Tahoma" pitchFamily="34" charset="0"/>
              </a:rPr>
              <a:t>	</a:t>
            </a:r>
            <a:r>
              <a:rPr lang="en-US" sz="1400" b="1" cap="all" dirty="0">
                <a:solidFill>
                  <a:prstClr val="white"/>
                </a:solidFill>
                <a:effectLst>
                  <a:reflection blurRad="12700" stA="34000" endA="740" endPos="53000" dir="5400000" sy="-100000" algn="bl" rotWithShape="0"/>
                </a:effectLst>
                <a:latin typeface="Consolas"/>
                <a:cs typeface="Tahoma" pitchFamily="34" charset="0"/>
              </a:rPr>
              <a:t>1. </a:t>
            </a:r>
            <a:r>
              <a:rPr lang="en-US" sz="1400" b="1" cap="all" dirty="0" smtClean="0">
                <a:solidFill>
                  <a:prstClr val="white"/>
                </a:solidFill>
                <a:effectLst>
                  <a:reflection blurRad="12700" stA="34000" endA="740" endPos="53000" dir="5400000" sy="-100000" algn="bl" rotWithShape="0"/>
                </a:effectLst>
                <a:latin typeface="Consolas"/>
                <a:cs typeface="Tahoma" pitchFamily="34" charset="0"/>
              </a:rPr>
              <a:t>ACAMIS Soccer Tournament this week!</a:t>
            </a:r>
            <a:r>
              <a:rPr lang="en-US" sz="1400" b="1" cap="all" dirty="0">
                <a:solidFill>
                  <a:prstClr val="white"/>
                </a:solidFill>
                <a:effectLst>
                  <a:reflection blurRad="12700" stA="34000" endA="740" endPos="53000" dir="5400000" sy="-100000" algn="bl" rotWithShape="0"/>
                </a:effectLst>
                <a:latin typeface="Consolas"/>
                <a:cs typeface="Tahoma" pitchFamily="34" charset="0"/>
              </a:rPr>
              <a:t/>
            </a:r>
            <a:br>
              <a:rPr lang="en-US" sz="1400" b="1" cap="all" dirty="0">
                <a:solidFill>
                  <a:prstClr val="white"/>
                </a:solidFill>
                <a:effectLst>
                  <a:reflection blurRad="12700" stA="34000" endA="740" endPos="53000" dir="5400000" sy="-100000" algn="bl" rotWithShape="0"/>
                </a:effectLst>
                <a:latin typeface="Consolas"/>
                <a:cs typeface="Tahoma" pitchFamily="34" charset="0"/>
              </a:rPr>
            </a:br>
            <a:r>
              <a:rPr lang="en-US" sz="1400" b="1" cap="all" dirty="0">
                <a:solidFill>
                  <a:prstClr val="white"/>
                </a:solidFill>
                <a:effectLst>
                  <a:reflection blurRad="12700" stA="34000" endA="740" endPos="53000" dir="5400000" sy="-100000" algn="bl" rotWithShape="0"/>
                </a:effectLst>
                <a:latin typeface="Consolas"/>
                <a:cs typeface="Tahoma" pitchFamily="34" charset="0"/>
              </a:rPr>
              <a:t>	2. ASAP continues this week!</a:t>
            </a:r>
            <a:br>
              <a:rPr lang="en-US" sz="1400" b="1" cap="all" dirty="0">
                <a:solidFill>
                  <a:prstClr val="white"/>
                </a:solidFill>
                <a:effectLst>
                  <a:reflection blurRad="12700" stA="34000" endA="740" endPos="53000" dir="5400000" sy="-100000" algn="bl" rotWithShape="0"/>
                </a:effectLst>
                <a:latin typeface="Consolas"/>
                <a:cs typeface="Tahoma" pitchFamily="34" charset="0"/>
              </a:rPr>
            </a:br>
            <a:r>
              <a:rPr lang="en-US" sz="1400" b="1" cap="all" dirty="0">
                <a:solidFill>
                  <a:prstClr val="white"/>
                </a:solidFill>
                <a:effectLst>
                  <a:reflection blurRad="12700" stA="34000" endA="740" endPos="53000" dir="5400000" sy="-100000" algn="bl" rotWithShape="0"/>
                </a:effectLst>
                <a:latin typeface="Consolas"/>
                <a:cs typeface="Tahoma" pitchFamily="34" charset="0"/>
              </a:rPr>
              <a:t>	3. </a:t>
            </a:r>
            <a:r>
              <a:rPr lang="en-US" sz="1400" b="1" cap="all" dirty="0" smtClean="0">
                <a:solidFill>
                  <a:prstClr val="white"/>
                </a:solidFill>
                <a:effectLst>
                  <a:reflection blurRad="12700" stA="34000" endA="740" endPos="53000" dir="5400000" sy="-100000" algn="bl" rotWithShape="0"/>
                </a:effectLst>
                <a:latin typeface="Consolas"/>
                <a:cs typeface="Tahoma" pitchFamily="34" charset="0"/>
              </a:rPr>
              <a:t>Lower School Soccer starts in May</a:t>
            </a:r>
            <a:r>
              <a:rPr lang="en-US" sz="1400" b="1" cap="all" dirty="0">
                <a:solidFill>
                  <a:prstClr val="white"/>
                </a:solidFill>
                <a:effectLst>
                  <a:reflection blurRad="12700" stA="34000" endA="740" endPos="53000" dir="5400000" sy="-100000" algn="bl" rotWithShape="0"/>
                </a:effectLst>
                <a:latin typeface="Consolas"/>
                <a:cs typeface="Tahoma" pitchFamily="34" charset="0"/>
              </a:rPr>
              <a:t/>
            </a:r>
            <a:br>
              <a:rPr lang="en-US" sz="1400" b="1" cap="all" dirty="0">
                <a:solidFill>
                  <a:prstClr val="white"/>
                </a:solidFill>
                <a:effectLst>
                  <a:reflection blurRad="12700" stA="34000" endA="740" endPos="53000" dir="5400000" sy="-100000" algn="bl" rotWithShape="0"/>
                </a:effectLst>
                <a:latin typeface="Consolas"/>
                <a:cs typeface="Tahoma" pitchFamily="34" charset="0"/>
              </a:rPr>
            </a:br>
            <a:r>
              <a:rPr lang="en-US" sz="1400" b="1" cap="all" dirty="0">
                <a:solidFill>
                  <a:prstClr val="white"/>
                </a:solidFill>
                <a:effectLst>
                  <a:reflection blurRad="12700" stA="34000" endA="740" endPos="53000" dir="5400000" sy="-100000" algn="bl" rotWithShape="0"/>
                </a:effectLst>
                <a:latin typeface="Consolas"/>
                <a:cs typeface="Tahoma" pitchFamily="34" charset="0"/>
              </a:rPr>
              <a:t>	4. Track and Field PRACTICE Monday and </a:t>
            </a:r>
            <a:r>
              <a:rPr lang="en-US" sz="1400" b="1" cap="all" dirty="0" smtClean="0">
                <a:solidFill>
                  <a:prstClr val="white"/>
                </a:solidFill>
                <a:effectLst>
                  <a:reflection blurRad="12700" stA="34000" endA="740" endPos="53000" dir="5400000" sy="-100000" algn="bl" rotWithShape="0"/>
                </a:effectLst>
                <a:latin typeface="Consolas"/>
                <a:cs typeface="Tahoma" pitchFamily="34" charset="0"/>
              </a:rPr>
              <a:t>	Wednesday</a:t>
            </a:r>
            <a:r>
              <a:rPr lang="en-US" sz="1400" b="1" cap="all" dirty="0">
                <a:solidFill>
                  <a:prstClr val="white"/>
                </a:solidFill>
                <a:effectLst>
                  <a:reflection blurRad="12700" stA="34000" endA="740" endPos="53000" dir="5400000" sy="-100000" algn="bl" rotWithShape="0"/>
                </a:effectLst>
                <a:latin typeface="Consolas"/>
                <a:cs typeface="Tahoma" pitchFamily="34" charset="0"/>
              </a:rPr>
              <a:t>!</a:t>
            </a:r>
            <a:br>
              <a:rPr lang="en-US" sz="1400" b="1" cap="all" dirty="0">
                <a:solidFill>
                  <a:prstClr val="white"/>
                </a:solidFill>
                <a:effectLst>
                  <a:reflection blurRad="12700" stA="34000" endA="740" endPos="53000" dir="5400000" sy="-100000" algn="bl" rotWithShape="0"/>
                </a:effectLst>
                <a:latin typeface="Consolas"/>
                <a:cs typeface="Tahoma" pitchFamily="34" charset="0"/>
              </a:rPr>
            </a:br>
            <a:r>
              <a:rPr lang="en-US" sz="1400" b="1" cap="all" dirty="0">
                <a:solidFill>
                  <a:prstClr val="white"/>
                </a:solidFill>
                <a:effectLst>
                  <a:reflection blurRad="12700" stA="34000" endA="740" endPos="53000" dir="5400000" sy="-100000" algn="bl" rotWithShape="0"/>
                </a:effectLst>
                <a:latin typeface="Consolas"/>
                <a:cs typeface="Tahoma" pitchFamily="34" charset="0"/>
              </a:rPr>
              <a:t>	5. </a:t>
            </a:r>
            <a:r>
              <a:rPr lang="en-US" sz="1400" b="1" cap="all" dirty="0" smtClean="0">
                <a:solidFill>
                  <a:prstClr val="white"/>
                </a:solidFill>
                <a:effectLst>
                  <a:reflection blurRad="12700" stA="34000" endA="740" endPos="53000" dir="5400000" sy="-100000" algn="bl" rotWithShape="0"/>
                </a:effectLst>
                <a:latin typeface="Consolas"/>
                <a:cs typeface="Tahoma" pitchFamily="34" charset="0"/>
              </a:rPr>
              <a:t>Athletic Dinner Tickets on Sale!</a:t>
            </a:r>
            <a:r>
              <a:rPr lang="en-US" sz="1400" b="1" cap="all" dirty="0">
                <a:solidFill>
                  <a:srgbClr val="2F2B20"/>
                </a:solidFill>
                <a:effectLst>
                  <a:reflection blurRad="12700" stA="34000" endA="740" endPos="53000" dir="5400000" sy="-100000" algn="bl" rotWithShape="0"/>
                </a:effectLst>
                <a:latin typeface="Consolas"/>
                <a:cs typeface="Tahoma" pitchFamily="34" charset="0"/>
              </a:rPr>
              <a:t>	</a:t>
            </a:r>
            <a:br>
              <a:rPr lang="en-US" sz="1400" b="1" cap="all" dirty="0">
                <a:solidFill>
                  <a:srgbClr val="2F2B20"/>
                </a:solidFill>
                <a:effectLst>
                  <a:reflection blurRad="12700" stA="34000" endA="740" endPos="53000" dir="5400000" sy="-100000" algn="bl" rotWithShape="0"/>
                </a:effectLst>
                <a:latin typeface="Consolas"/>
                <a:cs typeface="Tahoma" pitchFamily="34" charset="0"/>
              </a:rPr>
            </a:br>
            <a:r>
              <a:rPr lang="en-US" sz="1600" b="1" u="sng" cap="all" dirty="0">
                <a:solidFill>
                  <a:schemeClr val="bg1"/>
                </a:solidFill>
                <a:effectLst>
                  <a:reflection blurRad="12700" stA="34000" endA="740" endPos="53000" dir="5400000" sy="-100000" algn="bl" rotWithShape="0"/>
                </a:effectLst>
                <a:latin typeface="Consolas"/>
                <a:cs typeface="Tahoma" pitchFamily="34" charset="0"/>
              </a:rPr>
              <a:t>Things to bring:</a:t>
            </a:r>
            <a:r>
              <a:rPr lang="en-US" sz="1400" b="1" u="sng" cap="all" dirty="0">
                <a:solidFill>
                  <a:srgbClr val="2F2B20"/>
                </a:solidFill>
                <a:effectLst>
                  <a:reflection blurRad="12700" stA="34000" endA="740" endPos="53000" dir="5400000" sy="-100000" algn="bl" rotWithShape="0"/>
                </a:effectLst>
                <a:latin typeface="Consolas"/>
                <a:cs typeface="Tahoma" pitchFamily="34" charset="0"/>
              </a:rPr>
              <a:t/>
            </a:r>
            <a:br>
              <a:rPr lang="en-US" sz="1400" b="1" u="sng" cap="all" dirty="0">
                <a:solidFill>
                  <a:srgbClr val="2F2B20"/>
                </a:solidFill>
                <a:effectLst>
                  <a:reflection blurRad="12700" stA="34000" endA="740" endPos="53000" dir="5400000" sy="-100000" algn="bl" rotWithShape="0"/>
                </a:effectLst>
                <a:latin typeface="Consolas"/>
                <a:cs typeface="Tahoma" pitchFamily="34" charset="0"/>
              </a:rPr>
            </a:br>
            <a:r>
              <a:rPr lang="en-US" sz="1400" b="1" cap="all" dirty="0">
                <a:solidFill>
                  <a:prstClr val="black"/>
                </a:solidFill>
                <a:effectLst>
                  <a:reflection blurRad="12700" stA="34000" endA="740" endPos="53000" dir="5400000" sy="-100000" algn="bl" rotWithShape="0"/>
                </a:effectLst>
                <a:latin typeface="Consolas"/>
                <a:cs typeface="Tahoma" pitchFamily="34" charset="0"/>
              </a:rPr>
              <a:t>	</a:t>
            </a:r>
            <a:r>
              <a:rPr lang="en-US" sz="1400" b="1" cap="all" dirty="0">
                <a:solidFill>
                  <a:prstClr val="white"/>
                </a:solidFill>
                <a:effectLst>
                  <a:reflection blurRad="12700" stA="34000" endA="740" endPos="53000" dir="5400000" sy="-100000" algn="bl" rotWithShape="0"/>
                </a:effectLst>
                <a:latin typeface="Consolas"/>
                <a:cs typeface="Tahoma" pitchFamily="34" charset="0"/>
              </a:rPr>
              <a:t>1. Comfortable PE Attire: Shoes, </a:t>
            </a:r>
            <a:br>
              <a:rPr lang="en-US" sz="1400" b="1" cap="all" dirty="0">
                <a:solidFill>
                  <a:prstClr val="white"/>
                </a:solidFill>
                <a:effectLst>
                  <a:reflection blurRad="12700" stA="34000" endA="740" endPos="53000" dir="5400000" sy="-100000" algn="bl" rotWithShape="0"/>
                </a:effectLst>
                <a:latin typeface="Consolas"/>
                <a:cs typeface="Tahoma" pitchFamily="34" charset="0"/>
              </a:rPr>
            </a:br>
            <a:r>
              <a:rPr lang="en-US" sz="1400" b="1" cap="all" dirty="0">
                <a:solidFill>
                  <a:prstClr val="white"/>
                </a:solidFill>
                <a:effectLst>
                  <a:reflection blurRad="12700" stA="34000" endA="740" endPos="53000" dir="5400000" sy="-100000" algn="bl" rotWithShape="0"/>
                </a:effectLst>
                <a:latin typeface="Consolas"/>
                <a:cs typeface="Tahoma" pitchFamily="34" charset="0"/>
              </a:rPr>
              <a:t>	    shorts/Pants, T-shirt/Long sleeve 	</a:t>
            </a:r>
            <a:r>
              <a:rPr lang="en-US" sz="1400" b="1" cap="all" dirty="0" smtClean="0">
                <a:solidFill>
                  <a:prstClr val="white"/>
                </a:solidFill>
                <a:effectLst>
                  <a:reflection blurRad="12700" stA="34000" endA="740" endPos="53000" dir="5400000" sy="-100000" algn="bl" rotWithShape="0"/>
                </a:effectLst>
                <a:latin typeface="Consolas"/>
                <a:cs typeface="Tahoma" pitchFamily="34" charset="0"/>
              </a:rPr>
              <a:t>    </a:t>
            </a:r>
            <a:r>
              <a:rPr lang="en-US" sz="1400" b="1" cap="all" dirty="0">
                <a:solidFill>
                  <a:prstClr val="white"/>
                </a:solidFill>
                <a:effectLst>
                  <a:reflection blurRad="12700" stA="34000" endA="740" endPos="53000" dir="5400000" sy="-100000" algn="bl" rotWithShape="0"/>
                </a:effectLst>
                <a:latin typeface="Consolas"/>
                <a:cs typeface="Tahoma" pitchFamily="34" charset="0"/>
              </a:rPr>
              <a:t>shirt</a:t>
            </a:r>
            <a:br>
              <a:rPr lang="en-US" sz="1400" b="1" cap="all" dirty="0">
                <a:solidFill>
                  <a:prstClr val="white"/>
                </a:solidFill>
                <a:effectLst>
                  <a:reflection blurRad="12700" stA="34000" endA="740" endPos="53000" dir="5400000" sy="-100000" algn="bl" rotWithShape="0"/>
                </a:effectLst>
                <a:latin typeface="Consolas"/>
                <a:cs typeface="Tahoma" pitchFamily="34" charset="0"/>
              </a:rPr>
            </a:br>
            <a:r>
              <a:rPr lang="en-US" sz="1400" b="1" cap="all" dirty="0">
                <a:solidFill>
                  <a:prstClr val="white"/>
                </a:solidFill>
                <a:effectLst>
                  <a:reflection blurRad="12700" stA="34000" endA="740" endPos="53000" dir="5400000" sy="-100000" algn="bl" rotWithShape="0"/>
                </a:effectLst>
                <a:latin typeface="Consolas"/>
                <a:cs typeface="Tahoma" pitchFamily="34" charset="0"/>
              </a:rPr>
              <a:t>	2. Bring a change of clothes to each  </a:t>
            </a:r>
            <a:br>
              <a:rPr lang="en-US" sz="1400" b="1" cap="all" dirty="0">
                <a:solidFill>
                  <a:prstClr val="white"/>
                </a:solidFill>
                <a:effectLst>
                  <a:reflection blurRad="12700" stA="34000" endA="740" endPos="53000" dir="5400000" sy="-100000" algn="bl" rotWithShape="0"/>
                </a:effectLst>
                <a:latin typeface="Consolas"/>
                <a:cs typeface="Tahoma" pitchFamily="34" charset="0"/>
              </a:rPr>
            </a:br>
            <a:r>
              <a:rPr lang="en-US" sz="1400" b="1" cap="all" dirty="0">
                <a:solidFill>
                  <a:prstClr val="white"/>
                </a:solidFill>
                <a:effectLst>
                  <a:reflection blurRad="12700" stA="34000" endA="740" endPos="53000" dir="5400000" sy="-100000" algn="bl" rotWithShape="0"/>
                </a:effectLst>
                <a:latin typeface="Consolas"/>
                <a:cs typeface="Tahoma" pitchFamily="34" charset="0"/>
              </a:rPr>
              <a:t>	    class to earn full points</a:t>
            </a:r>
            <a:br>
              <a:rPr lang="en-US" sz="1400" b="1" cap="all" dirty="0">
                <a:solidFill>
                  <a:prstClr val="white"/>
                </a:solidFill>
                <a:effectLst>
                  <a:reflection blurRad="12700" stA="34000" endA="740" endPos="53000" dir="5400000" sy="-100000" algn="bl" rotWithShape="0"/>
                </a:effectLst>
                <a:latin typeface="Consolas"/>
                <a:cs typeface="Tahoma" pitchFamily="34" charset="0"/>
              </a:rPr>
            </a:br>
            <a:r>
              <a:rPr lang="en-US" sz="1400" b="1" cap="all" dirty="0">
                <a:solidFill>
                  <a:prstClr val="white"/>
                </a:solidFill>
                <a:effectLst>
                  <a:reflection blurRad="12700" stA="34000" endA="740" endPos="53000" dir="5400000" sy="-100000" algn="bl" rotWithShape="0"/>
                </a:effectLst>
                <a:latin typeface="Consolas"/>
                <a:cs typeface="Tahoma" pitchFamily="34" charset="0"/>
              </a:rPr>
              <a:t>	3. Homework Assignments turned in on  </a:t>
            </a:r>
            <a:br>
              <a:rPr lang="en-US" sz="1400" b="1" cap="all" dirty="0">
                <a:solidFill>
                  <a:prstClr val="white"/>
                </a:solidFill>
                <a:effectLst>
                  <a:reflection blurRad="12700" stA="34000" endA="740" endPos="53000" dir="5400000" sy="-100000" algn="bl" rotWithShape="0"/>
                </a:effectLst>
                <a:latin typeface="Consolas"/>
                <a:cs typeface="Tahoma" pitchFamily="34" charset="0"/>
              </a:rPr>
            </a:br>
            <a:r>
              <a:rPr lang="en-US" sz="1400" b="1" cap="all" dirty="0">
                <a:solidFill>
                  <a:prstClr val="white"/>
                </a:solidFill>
                <a:effectLst>
                  <a:reflection blurRad="12700" stA="34000" endA="740" endPos="53000" dir="5400000" sy="-100000" algn="bl" rotWithShape="0"/>
                </a:effectLst>
                <a:latin typeface="Consolas"/>
                <a:cs typeface="Tahoma" pitchFamily="34" charset="0"/>
              </a:rPr>
              <a:t>		time please!</a:t>
            </a:r>
            <a:endParaRPr lang="en-US" spc="30" dirty="0">
              <a:solidFill>
                <a:srgbClr val="FFFFFF"/>
              </a:solidFill>
              <a:latin typeface="Corbel"/>
              <a:cs typeface="Tahoma" pitchFamily="34" charset="0"/>
            </a:endParaRPr>
          </a:p>
          <a:p>
            <a:endParaRPr lang="en-US" dirty="0"/>
          </a:p>
        </p:txBody>
      </p:sp>
      <p:sp>
        <p:nvSpPr>
          <p:cNvPr id="4" name="Rectangle 3"/>
          <p:cNvSpPr/>
          <p:nvPr/>
        </p:nvSpPr>
        <p:spPr>
          <a:xfrm>
            <a:off x="5105400" y="1674957"/>
            <a:ext cx="4038600" cy="1200329"/>
          </a:xfrm>
          <a:prstGeom prst="rect">
            <a:avLst/>
          </a:prstGeom>
        </p:spPr>
        <p:txBody>
          <a:bodyPr wrap="square">
            <a:spAutoFit/>
          </a:bodyPr>
          <a:lstStyle/>
          <a:p>
            <a:pPr algn="ctr">
              <a:defRPr/>
            </a:pPr>
            <a:r>
              <a:rPr lang="en-US" sz="3200" b="1" kern="0" dirty="0">
                <a:solidFill>
                  <a:srgbClr val="C62D03">
                    <a:lumMod val="75000"/>
                  </a:srgbClr>
                </a:solidFill>
                <a:latin typeface="Corbel"/>
              </a:rPr>
              <a:t>Shot of the Week: </a:t>
            </a:r>
          </a:p>
          <a:p>
            <a:pPr algn="ctr">
              <a:defRPr/>
            </a:pPr>
            <a:r>
              <a:rPr lang="en-US" sz="4000" b="1" kern="0" dirty="0">
                <a:solidFill>
                  <a:srgbClr val="FA9500"/>
                </a:solidFill>
                <a:latin typeface="Corbel"/>
              </a:rPr>
              <a:t>  </a:t>
            </a:r>
            <a:r>
              <a:rPr lang="en-US" sz="4000" b="1" kern="0" dirty="0">
                <a:solidFill>
                  <a:prstClr val="black"/>
                </a:solidFill>
                <a:latin typeface="Corbel"/>
              </a:rPr>
              <a:t>Athletics!!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4429" y="3429000"/>
            <a:ext cx="3887492" cy="2596551"/>
          </a:xfrm>
          <a:prstGeom prst="rect">
            <a:avLst/>
          </a:prstGeom>
        </p:spPr>
      </p:pic>
    </p:spTree>
    <p:extLst>
      <p:ext uri="{BB962C8B-B14F-4D97-AF65-F5344CB8AC3E}">
        <p14:creationId xmlns:p14="http://schemas.microsoft.com/office/powerpoint/2010/main" val="3638102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9442" y="304800"/>
            <a:ext cx="7125113" cy="1295399"/>
          </a:xfrm>
        </p:spPr>
        <p:txBody>
          <a:bodyPr/>
          <a:lstStyle/>
          <a:p>
            <a:pPr algn="ctr"/>
            <a:r>
              <a:rPr lang="en-US" sz="4000" b="1" dirty="0">
                <a:solidFill>
                  <a:srgbClr val="1AB39F">
                    <a:lumMod val="60000"/>
                    <a:lumOff val="40000"/>
                  </a:srgbClr>
                </a:solidFill>
                <a:latin typeface="Corbel"/>
                <a:cs typeface="Tunga" pitchFamily="2"/>
              </a:rPr>
              <a:t>QISS Upper Physical Education Newsletter #</a:t>
            </a:r>
            <a:r>
              <a:rPr lang="en-US" sz="4000" b="1" dirty="0" smtClean="0">
                <a:solidFill>
                  <a:srgbClr val="1AB39F">
                    <a:lumMod val="60000"/>
                    <a:lumOff val="40000"/>
                  </a:srgbClr>
                </a:solidFill>
                <a:latin typeface="Corbel"/>
                <a:cs typeface="Tunga" pitchFamily="2"/>
              </a:rPr>
              <a:t>29</a:t>
            </a:r>
            <a:endParaRPr lang="en-US" dirty="0"/>
          </a:p>
        </p:txBody>
      </p:sp>
      <p:sp>
        <p:nvSpPr>
          <p:cNvPr id="2" name="Content Placeholder 1"/>
          <p:cNvSpPr>
            <a:spLocks noGrp="1"/>
          </p:cNvSpPr>
          <p:nvPr>
            <p:ph idx="1"/>
          </p:nvPr>
        </p:nvSpPr>
        <p:spPr>
          <a:xfrm>
            <a:off x="228600" y="1752600"/>
            <a:ext cx="5257800" cy="4648200"/>
          </a:xfrm>
        </p:spPr>
        <p:txBody>
          <a:bodyPr>
            <a:normAutofit/>
          </a:bodyPr>
          <a:lstStyle/>
          <a:p>
            <a:pPr marL="0" lvl="0" indent="0" defTabSz="914400">
              <a:spcBef>
                <a:spcPts val="1200"/>
              </a:spcBef>
              <a:spcAft>
                <a:spcPts val="0"/>
              </a:spcAft>
              <a:buClr>
                <a:srgbClr val="838995"/>
              </a:buClr>
              <a:buNone/>
            </a:pPr>
            <a:r>
              <a:rPr lang="en-US" sz="1600" b="1" u="sng" cap="all" dirty="0">
                <a:solidFill>
                  <a:prstClr val="black"/>
                </a:solidFill>
                <a:effectLst>
                  <a:reflection blurRad="12700" stA="34000" endA="740" endPos="53000" dir="5400000" sy="-100000" algn="bl" rotWithShape="0"/>
                </a:effectLst>
                <a:latin typeface="Consolas"/>
                <a:cs typeface="Tahoma" pitchFamily="34" charset="0"/>
              </a:rPr>
              <a:t>Weekly Activities: </a:t>
            </a:r>
            <a:r>
              <a:rPr lang="en-US" sz="1600" b="1" u="sng" cap="all" dirty="0" smtClean="0">
                <a:solidFill>
                  <a:prstClr val="black"/>
                </a:solidFill>
                <a:effectLst>
                  <a:reflection blurRad="12700" stA="34000" endA="740" endPos="53000" dir="5400000" sy="-100000" algn="bl" rotWithShape="0"/>
                </a:effectLst>
                <a:latin typeface="Consolas"/>
                <a:cs typeface="Tahoma" pitchFamily="34" charset="0"/>
              </a:rPr>
              <a:t>4/24/2017-4/28/2017</a:t>
            </a:r>
            <a:r>
              <a:rPr lang="en-US" sz="1400" b="1" cap="all" dirty="0">
                <a:solidFill>
                  <a:prstClr val="black"/>
                </a:solidFill>
                <a:effectLst>
                  <a:reflection blurRad="12700" stA="34000" endA="740" endPos="53000" dir="5400000" sy="-100000" algn="bl" rotWithShape="0"/>
                </a:effectLst>
                <a:latin typeface="Consolas"/>
                <a:cs typeface="Tahoma" pitchFamily="34" charset="0"/>
              </a:rPr>
              <a:t>	</a:t>
            </a:r>
            <a:r>
              <a:rPr lang="en-US" sz="1400" b="1" cap="all" dirty="0">
                <a:solidFill>
                  <a:srgbClr val="0070C0"/>
                </a:solidFill>
                <a:effectLst>
                  <a:reflection blurRad="12700" stA="34000" endA="740" endPos="53000" dir="5400000" sy="-100000" algn="bl" rotWithShape="0"/>
                </a:effectLst>
                <a:latin typeface="Consolas"/>
                <a:cs typeface="Tahoma" pitchFamily="34" charset="0"/>
              </a:rPr>
              <a:t>	</a:t>
            </a:r>
            <a:r>
              <a:rPr lang="en-US" sz="1400" b="1" cap="all" dirty="0">
                <a:solidFill>
                  <a:prstClr val="white"/>
                </a:solidFill>
                <a:effectLst>
                  <a:reflection blurRad="12700" stA="34000" endA="740" endPos="53000" dir="5400000" sy="-100000" algn="bl" rotWithShape="0"/>
                </a:effectLst>
                <a:latin typeface="Consolas"/>
                <a:cs typeface="Tahoma" pitchFamily="34" charset="0"/>
              </a:rPr>
              <a:t>Grade 7: baseball- Hitting and Fielding	HS PE 1&amp;2: Soccer- Hitting and Fielding</a:t>
            </a:r>
          </a:p>
          <a:p>
            <a:pPr marL="0" lvl="0" indent="0" defTabSz="914400">
              <a:lnSpc>
                <a:spcPct val="110000"/>
              </a:lnSpc>
              <a:spcBef>
                <a:spcPts val="0"/>
              </a:spcBef>
              <a:spcAft>
                <a:spcPts val="0"/>
              </a:spcAft>
              <a:buClr>
                <a:srgbClr val="838995"/>
              </a:buClr>
              <a:buNone/>
            </a:pPr>
            <a:r>
              <a:rPr lang="en-US" sz="1400" b="1" cap="all" dirty="0">
                <a:solidFill>
                  <a:prstClr val="white"/>
                </a:solidFill>
                <a:effectLst>
                  <a:reflection blurRad="12700" stA="34000" endA="740" endPos="53000" dir="5400000" sy="-100000" algn="bl" rotWithShape="0"/>
                </a:effectLst>
                <a:latin typeface="Consolas"/>
                <a:cs typeface="Tahoma" pitchFamily="34" charset="0"/>
              </a:rPr>
              <a:t>	Nutrition and Wellness- Human Sexuality</a:t>
            </a:r>
            <a:r>
              <a:rPr lang="en-US" sz="1400" b="1" cap="all" dirty="0">
                <a:solidFill>
                  <a:srgbClr val="2F2B20"/>
                </a:solidFill>
                <a:effectLst>
                  <a:reflection blurRad="12700" stA="34000" endA="740" endPos="53000" dir="5400000" sy="-100000" algn="bl" rotWithShape="0"/>
                </a:effectLst>
                <a:latin typeface="Consolas"/>
                <a:cs typeface="Tahoma" pitchFamily="34" charset="0"/>
              </a:rPr>
              <a:t/>
            </a:r>
            <a:br>
              <a:rPr lang="en-US" sz="1400" b="1" cap="all" dirty="0">
                <a:solidFill>
                  <a:srgbClr val="2F2B20"/>
                </a:solidFill>
                <a:effectLst>
                  <a:reflection blurRad="12700" stA="34000" endA="740" endPos="53000" dir="5400000" sy="-100000" algn="bl" rotWithShape="0"/>
                </a:effectLst>
                <a:latin typeface="Consolas"/>
                <a:cs typeface="Tahoma" pitchFamily="34" charset="0"/>
              </a:rPr>
            </a:br>
            <a:r>
              <a:rPr lang="en-US" sz="1600" b="1" u="sng" cap="all" dirty="0">
                <a:solidFill>
                  <a:prstClr val="black"/>
                </a:solidFill>
                <a:effectLst>
                  <a:reflection blurRad="12700" stA="34000" endA="740" endPos="53000" dir="5400000" sy="-100000" algn="bl" rotWithShape="0"/>
                </a:effectLst>
                <a:latin typeface="Consolas"/>
                <a:cs typeface="Tahoma" pitchFamily="34" charset="0"/>
              </a:rPr>
              <a:t>General News:</a:t>
            </a:r>
            <a:r>
              <a:rPr lang="en-US" sz="1400" b="1" u="sng" cap="all" dirty="0">
                <a:solidFill>
                  <a:srgbClr val="2F2B20"/>
                </a:solidFill>
                <a:effectLst>
                  <a:reflection blurRad="12700" stA="34000" endA="740" endPos="53000" dir="5400000" sy="-100000" algn="bl" rotWithShape="0"/>
                </a:effectLst>
                <a:latin typeface="Consolas"/>
                <a:cs typeface="Tahoma" pitchFamily="34" charset="0"/>
              </a:rPr>
              <a:t/>
            </a:r>
            <a:br>
              <a:rPr lang="en-US" sz="1400" b="1" u="sng" cap="all" dirty="0">
                <a:solidFill>
                  <a:srgbClr val="2F2B20"/>
                </a:solidFill>
                <a:effectLst>
                  <a:reflection blurRad="12700" stA="34000" endA="740" endPos="53000" dir="5400000" sy="-100000" algn="bl" rotWithShape="0"/>
                </a:effectLst>
                <a:latin typeface="Consolas"/>
                <a:cs typeface="Tahoma" pitchFamily="34" charset="0"/>
              </a:rPr>
            </a:br>
            <a:r>
              <a:rPr lang="en-US" sz="1400" b="1" cap="all" dirty="0">
                <a:solidFill>
                  <a:srgbClr val="2F2B20"/>
                </a:solidFill>
                <a:effectLst>
                  <a:reflection blurRad="12700" stA="34000" endA="740" endPos="53000" dir="5400000" sy="-100000" algn="bl" rotWithShape="0"/>
                </a:effectLst>
                <a:latin typeface="Consolas"/>
                <a:cs typeface="Tahoma" pitchFamily="34" charset="0"/>
              </a:rPr>
              <a:t>	</a:t>
            </a:r>
            <a:r>
              <a:rPr lang="en-US" sz="1400" b="1" cap="all" dirty="0">
                <a:solidFill>
                  <a:prstClr val="white"/>
                </a:solidFill>
                <a:effectLst>
                  <a:reflection blurRad="12700" stA="34000" endA="740" endPos="53000" dir="5400000" sy="-100000" algn="bl" rotWithShape="0"/>
                </a:effectLst>
                <a:latin typeface="Consolas"/>
                <a:cs typeface="Tahoma" pitchFamily="34" charset="0"/>
              </a:rPr>
              <a:t>1. ACAMIS Soccer Tournament this week!</a:t>
            </a:r>
            <a:br>
              <a:rPr lang="en-US" sz="1400" b="1" cap="all" dirty="0">
                <a:solidFill>
                  <a:prstClr val="white"/>
                </a:solidFill>
                <a:effectLst>
                  <a:reflection blurRad="12700" stA="34000" endA="740" endPos="53000" dir="5400000" sy="-100000" algn="bl" rotWithShape="0"/>
                </a:effectLst>
                <a:latin typeface="Consolas"/>
                <a:cs typeface="Tahoma" pitchFamily="34" charset="0"/>
              </a:rPr>
            </a:br>
            <a:r>
              <a:rPr lang="en-US" sz="1400" b="1" cap="all" dirty="0">
                <a:solidFill>
                  <a:prstClr val="white"/>
                </a:solidFill>
                <a:effectLst>
                  <a:reflection blurRad="12700" stA="34000" endA="740" endPos="53000" dir="5400000" sy="-100000" algn="bl" rotWithShape="0"/>
                </a:effectLst>
                <a:latin typeface="Consolas"/>
                <a:cs typeface="Tahoma" pitchFamily="34" charset="0"/>
              </a:rPr>
              <a:t>	2. ASAP continues this week!</a:t>
            </a:r>
            <a:br>
              <a:rPr lang="en-US" sz="1400" b="1" cap="all" dirty="0">
                <a:solidFill>
                  <a:prstClr val="white"/>
                </a:solidFill>
                <a:effectLst>
                  <a:reflection blurRad="12700" stA="34000" endA="740" endPos="53000" dir="5400000" sy="-100000" algn="bl" rotWithShape="0"/>
                </a:effectLst>
                <a:latin typeface="Consolas"/>
                <a:cs typeface="Tahoma" pitchFamily="34" charset="0"/>
              </a:rPr>
            </a:br>
            <a:r>
              <a:rPr lang="en-US" sz="1400" b="1" cap="all" dirty="0">
                <a:solidFill>
                  <a:prstClr val="white"/>
                </a:solidFill>
                <a:effectLst>
                  <a:reflection blurRad="12700" stA="34000" endA="740" endPos="53000" dir="5400000" sy="-100000" algn="bl" rotWithShape="0"/>
                </a:effectLst>
                <a:latin typeface="Consolas"/>
                <a:cs typeface="Tahoma" pitchFamily="34" charset="0"/>
              </a:rPr>
              <a:t>	3. Lower School Soccer starts in May</a:t>
            </a:r>
            <a:br>
              <a:rPr lang="en-US" sz="1400" b="1" cap="all" dirty="0">
                <a:solidFill>
                  <a:prstClr val="white"/>
                </a:solidFill>
                <a:effectLst>
                  <a:reflection blurRad="12700" stA="34000" endA="740" endPos="53000" dir="5400000" sy="-100000" algn="bl" rotWithShape="0"/>
                </a:effectLst>
                <a:latin typeface="Consolas"/>
                <a:cs typeface="Tahoma" pitchFamily="34" charset="0"/>
              </a:rPr>
            </a:br>
            <a:r>
              <a:rPr lang="en-US" sz="1400" b="1" cap="all" dirty="0">
                <a:solidFill>
                  <a:prstClr val="white"/>
                </a:solidFill>
                <a:effectLst>
                  <a:reflection blurRad="12700" stA="34000" endA="740" endPos="53000" dir="5400000" sy="-100000" algn="bl" rotWithShape="0"/>
                </a:effectLst>
                <a:latin typeface="Consolas"/>
                <a:cs typeface="Tahoma" pitchFamily="34" charset="0"/>
              </a:rPr>
              <a:t>	4. Track and Field PRACTICE Monday and 	Wednesday!</a:t>
            </a:r>
            <a:br>
              <a:rPr lang="en-US" sz="1400" b="1" cap="all" dirty="0">
                <a:solidFill>
                  <a:prstClr val="white"/>
                </a:solidFill>
                <a:effectLst>
                  <a:reflection blurRad="12700" stA="34000" endA="740" endPos="53000" dir="5400000" sy="-100000" algn="bl" rotWithShape="0"/>
                </a:effectLst>
                <a:latin typeface="Consolas"/>
                <a:cs typeface="Tahoma" pitchFamily="34" charset="0"/>
              </a:rPr>
            </a:br>
            <a:r>
              <a:rPr lang="en-US" sz="1400" b="1" cap="all" dirty="0">
                <a:solidFill>
                  <a:prstClr val="white"/>
                </a:solidFill>
                <a:effectLst>
                  <a:reflection blurRad="12700" stA="34000" endA="740" endPos="53000" dir="5400000" sy="-100000" algn="bl" rotWithShape="0"/>
                </a:effectLst>
                <a:latin typeface="Consolas"/>
                <a:cs typeface="Tahoma" pitchFamily="34" charset="0"/>
              </a:rPr>
              <a:t>	5. Athletic Dinner Tickets on Sale!</a:t>
            </a:r>
            <a:r>
              <a:rPr lang="en-US" sz="1400" b="1" cap="all" dirty="0">
                <a:solidFill>
                  <a:srgbClr val="2F2B20"/>
                </a:solidFill>
                <a:effectLst>
                  <a:reflection blurRad="12700" stA="34000" endA="740" endPos="53000" dir="5400000" sy="-100000" algn="bl" rotWithShape="0"/>
                </a:effectLst>
                <a:latin typeface="Consolas"/>
                <a:cs typeface="Tahoma" pitchFamily="34" charset="0"/>
              </a:rPr>
              <a:t>	</a:t>
            </a:r>
            <a:br>
              <a:rPr lang="en-US" sz="1400" b="1" cap="all" dirty="0">
                <a:solidFill>
                  <a:srgbClr val="2F2B20"/>
                </a:solidFill>
                <a:effectLst>
                  <a:reflection blurRad="12700" stA="34000" endA="740" endPos="53000" dir="5400000" sy="-100000" algn="bl" rotWithShape="0"/>
                </a:effectLst>
                <a:latin typeface="Consolas"/>
                <a:cs typeface="Tahoma" pitchFamily="34" charset="0"/>
              </a:rPr>
            </a:br>
            <a:r>
              <a:rPr lang="en-US" sz="1600" b="1" u="sng" cap="all" dirty="0">
                <a:solidFill>
                  <a:prstClr val="black"/>
                </a:solidFill>
                <a:effectLst>
                  <a:reflection blurRad="12700" stA="34000" endA="740" endPos="53000" dir="5400000" sy="-100000" algn="bl" rotWithShape="0"/>
                </a:effectLst>
                <a:latin typeface="Consolas"/>
                <a:cs typeface="Tahoma" pitchFamily="34" charset="0"/>
              </a:rPr>
              <a:t>Things to bring:</a:t>
            </a:r>
            <a:r>
              <a:rPr lang="en-US" sz="1400" b="1" u="sng" cap="all" dirty="0">
                <a:solidFill>
                  <a:srgbClr val="2F2B20"/>
                </a:solidFill>
                <a:effectLst>
                  <a:reflection blurRad="12700" stA="34000" endA="740" endPos="53000" dir="5400000" sy="-100000" algn="bl" rotWithShape="0"/>
                </a:effectLst>
                <a:latin typeface="Consolas"/>
                <a:cs typeface="Tahoma" pitchFamily="34" charset="0"/>
              </a:rPr>
              <a:t/>
            </a:r>
            <a:br>
              <a:rPr lang="en-US" sz="1400" b="1" u="sng" cap="all" dirty="0">
                <a:solidFill>
                  <a:srgbClr val="2F2B20"/>
                </a:solidFill>
                <a:effectLst>
                  <a:reflection blurRad="12700" stA="34000" endA="740" endPos="53000" dir="5400000" sy="-100000" algn="bl" rotWithShape="0"/>
                </a:effectLst>
                <a:latin typeface="Consolas"/>
                <a:cs typeface="Tahoma" pitchFamily="34" charset="0"/>
              </a:rPr>
            </a:br>
            <a:r>
              <a:rPr lang="en-US" sz="1400" b="1" cap="all" dirty="0">
                <a:solidFill>
                  <a:prstClr val="black"/>
                </a:solidFill>
                <a:effectLst>
                  <a:reflection blurRad="12700" stA="34000" endA="740" endPos="53000" dir="5400000" sy="-100000" algn="bl" rotWithShape="0"/>
                </a:effectLst>
                <a:latin typeface="Consolas"/>
                <a:cs typeface="Tahoma" pitchFamily="34" charset="0"/>
              </a:rPr>
              <a:t>	</a:t>
            </a:r>
            <a:r>
              <a:rPr lang="en-US" sz="1400" b="1" cap="all" dirty="0">
                <a:solidFill>
                  <a:prstClr val="white"/>
                </a:solidFill>
                <a:effectLst>
                  <a:reflection blurRad="12700" stA="34000" endA="740" endPos="53000" dir="5400000" sy="-100000" algn="bl" rotWithShape="0"/>
                </a:effectLst>
                <a:latin typeface="Consolas"/>
                <a:cs typeface="Tahoma" pitchFamily="34" charset="0"/>
              </a:rPr>
              <a:t>1. Comfortable PE Attire: Shoes, </a:t>
            </a:r>
            <a:br>
              <a:rPr lang="en-US" sz="1400" b="1" cap="all" dirty="0">
                <a:solidFill>
                  <a:prstClr val="white"/>
                </a:solidFill>
                <a:effectLst>
                  <a:reflection blurRad="12700" stA="34000" endA="740" endPos="53000" dir="5400000" sy="-100000" algn="bl" rotWithShape="0"/>
                </a:effectLst>
                <a:latin typeface="Consolas"/>
                <a:cs typeface="Tahoma" pitchFamily="34" charset="0"/>
              </a:rPr>
            </a:br>
            <a:r>
              <a:rPr lang="en-US" sz="1400" b="1" cap="all" dirty="0">
                <a:solidFill>
                  <a:prstClr val="white"/>
                </a:solidFill>
                <a:effectLst>
                  <a:reflection blurRad="12700" stA="34000" endA="740" endPos="53000" dir="5400000" sy="-100000" algn="bl" rotWithShape="0"/>
                </a:effectLst>
                <a:latin typeface="Consolas"/>
                <a:cs typeface="Tahoma" pitchFamily="34" charset="0"/>
              </a:rPr>
              <a:t>	    shorts/Pants, T-shirt/Long sleeve 	    shirt</a:t>
            </a:r>
            <a:br>
              <a:rPr lang="en-US" sz="1400" b="1" cap="all" dirty="0">
                <a:solidFill>
                  <a:prstClr val="white"/>
                </a:solidFill>
                <a:effectLst>
                  <a:reflection blurRad="12700" stA="34000" endA="740" endPos="53000" dir="5400000" sy="-100000" algn="bl" rotWithShape="0"/>
                </a:effectLst>
                <a:latin typeface="Consolas"/>
                <a:cs typeface="Tahoma" pitchFamily="34" charset="0"/>
              </a:rPr>
            </a:br>
            <a:r>
              <a:rPr lang="en-US" sz="1400" b="1" cap="all" dirty="0">
                <a:solidFill>
                  <a:prstClr val="white"/>
                </a:solidFill>
                <a:effectLst>
                  <a:reflection blurRad="12700" stA="34000" endA="740" endPos="53000" dir="5400000" sy="-100000" algn="bl" rotWithShape="0"/>
                </a:effectLst>
                <a:latin typeface="Consolas"/>
                <a:cs typeface="Tahoma" pitchFamily="34" charset="0"/>
              </a:rPr>
              <a:t>	2. Bring a change of clothes to each  </a:t>
            </a:r>
            <a:br>
              <a:rPr lang="en-US" sz="1400" b="1" cap="all" dirty="0">
                <a:solidFill>
                  <a:prstClr val="white"/>
                </a:solidFill>
                <a:effectLst>
                  <a:reflection blurRad="12700" stA="34000" endA="740" endPos="53000" dir="5400000" sy="-100000" algn="bl" rotWithShape="0"/>
                </a:effectLst>
                <a:latin typeface="Consolas"/>
                <a:cs typeface="Tahoma" pitchFamily="34" charset="0"/>
              </a:rPr>
            </a:br>
            <a:r>
              <a:rPr lang="en-US" sz="1400" b="1" cap="all" dirty="0">
                <a:solidFill>
                  <a:prstClr val="white"/>
                </a:solidFill>
                <a:effectLst>
                  <a:reflection blurRad="12700" stA="34000" endA="740" endPos="53000" dir="5400000" sy="-100000" algn="bl" rotWithShape="0"/>
                </a:effectLst>
                <a:latin typeface="Consolas"/>
                <a:cs typeface="Tahoma" pitchFamily="34" charset="0"/>
              </a:rPr>
              <a:t>	    class to earn full points</a:t>
            </a:r>
            <a:br>
              <a:rPr lang="en-US" sz="1400" b="1" cap="all" dirty="0">
                <a:solidFill>
                  <a:prstClr val="white"/>
                </a:solidFill>
                <a:effectLst>
                  <a:reflection blurRad="12700" stA="34000" endA="740" endPos="53000" dir="5400000" sy="-100000" algn="bl" rotWithShape="0"/>
                </a:effectLst>
                <a:latin typeface="Consolas"/>
                <a:cs typeface="Tahoma" pitchFamily="34" charset="0"/>
              </a:rPr>
            </a:br>
            <a:r>
              <a:rPr lang="en-US" sz="1400" b="1" cap="all" dirty="0">
                <a:solidFill>
                  <a:prstClr val="white"/>
                </a:solidFill>
                <a:effectLst>
                  <a:reflection blurRad="12700" stA="34000" endA="740" endPos="53000" dir="5400000" sy="-100000" algn="bl" rotWithShape="0"/>
                </a:effectLst>
                <a:latin typeface="Consolas"/>
                <a:cs typeface="Tahoma" pitchFamily="34" charset="0"/>
              </a:rPr>
              <a:t>	3. Homework Assignments turned in on  </a:t>
            </a:r>
            <a:br>
              <a:rPr lang="en-US" sz="1400" b="1" cap="all" dirty="0">
                <a:solidFill>
                  <a:prstClr val="white"/>
                </a:solidFill>
                <a:effectLst>
                  <a:reflection blurRad="12700" stA="34000" endA="740" endPos="53000" dir="5400000" sy="-100000" algn="bl" rotWithShape="0"/>
                </a:effectLst>
                <a:latin typeface="Consolas"/>
                <a:cs typeface="Tahoma" pitchFamily="34" charset="0"/>
              </a:rPr>
            </a:br>
            <a:r>
              <a:rPr lang="en-US" sz="1400" b="1" cap="all" dirty="0">
                <a:solidFill>
                  <a:prstClr val="white"/>
                </a:solidFill>
                <a:effectLst>
                  <a:reflection blurRad="12700" stA="34000" endA="740" endPos="53000" dir="5400000" sy="-100000" algn="bl" rotWithShape="0"/>
                </a:effectLst>
                <a:latin typeface="Consolas"/>
                <a:cs typeface="Tahoma" pitchFamily="34" charset="0"/>
              </a:rPr>
              <a:t>		time please!</a:t>
            </a:r>
            <a:endParaRPr lang="en-US" spc="30" dirty="0">
              <a:solidFill>
                <a:srgbClr val="FFFFFF"/>
              </a:solidFill>
              <a:latin typeface="Corbel"/>
              <a:cs typeface="Tahoma" pitchFamily="34" charset="0"/>
            </a:endParaRPr>
          </a:p>
          <a:p>
            <a:endParaRPr lang="en-US" dirty="0"/>
          </a:p>
        </p:txBody>
      </p:sp>
      <p:sp>
        <p:nvSpPr>
          <p:cNvPr id="4" name="Rectangle 3"/>
          <p:cNvSpPr/>
          <p:nvPr/>
        </p:nvSpPr>
        <p:spPr>
          <a:xfrm>
            <a:off x="5105400" y="1674957"/>
            <a:ext cx="4038600" cy="1200329"/>
          </a:xfrm>
          <a:prstGeom prst="rect">
            <a:avLst/>
          </a:prstGeom>
        </p:spPr>
        <p:txBody>
          <a:bodyPr wrap="square">
            <a:spAutoFit/>
          </a:bodyPr>
          <a:lstStyle/>
          <a:p>
            <a:pPr algn="ctr">
              <a:defRPr/>
            </a:pPr>
            <a:r>
              <a:rPr lang="en-US" sz="3200" b="1" kern="0" dirty="0">
                <a:solidFill>
                  <a:srgbClr val="C62D03">
                    <a:lumMod val="75000"/>
                  </a:srgbClr>
                </a:solidFill>
                <a:latin typeface="Corbel"/>
              </a:rPr>
              <a:t>Shot of the Week: </a:t>
            </a:r>
          </a:p>
          <a:p>
            <a:pPr algn="ctr">
              <a:defRPr/>
            </a:pPr>
            <a:r>
              <a:rPr lang="en-US" sz="4000" b="1" kern="0" dirty="0">
                <a:solidFill>
                  <a:srgbClr val="FA9500"/>
                </a:solidFill>
                <a:latin typeface="Corbel"/>
              </a:rPr>
              <a:t>  </a:t>
            </a:r>
            <a:r>
              <a:rPr lang="en-US" sz="4000" b="1" kern="0" dirty="0">
                <a:solidFill>
                  <a:prstClr val="black"/>
                </a:solidFill>
                <a:latin typeface="Corbel"/>
              </a:rPr>
              <a:t>Athletics!!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6700" y="3352800"/>
            <a:ext cx="3556000" cy="2667000"/>
          </a:xfrm>
          <a:prstGeom prst="rect">
            <a:avLst/>
          </a:prstGeom>
        </p:spPr>
      </p:pic>
    </p:spTree>
    <p:extLst>
      <p:ext uri="{BB962C8B-B14F-4D97-AF65-F5344CB8AC3E}">
        <p14:creationId xmlns:p14="http://schemas.microsoft.com/office/powerpoint/2010/main" val="363810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5" y="5486400"/>
            <a:ext cx="8524766" cy="1612323"/>
          </a:xfrm>
        </p:spPr>
        <p:txBody>
          <a:bodyPr>
            <a:normAutofit fontScale="90000"/>
          </a:bodyPr>
          <a:lstStyle/>
          <a:p>
            <a:pPr lvl="0">
              <a:spcBef>
                <a:spcPct val="20000"/>
              </a:spcBef>
            </a:pPr>
            <a:r>
              <a:rPr lang="en-US" sz="1800" b="1" u="sng" dirty="0">
                <a:solidFill>
                  <a:srgbClr val="FF0000"/>
                </a:solidFill>
                <a:ea typeface="+mn-ea"/>
                <a:cs typeface="+mn-cs"/>
              </a:rPr>
              <a:t>Weekly Activities: </a:t>
            </a:r>
            <a:r>
              <a:rPr lang="en-US" sz="1800" b="1" u="sng" dirty="0" smtClean="0">
                <a:solidFill>
                  <a:srgbClr val="FF0000"/>
                </a:solidFill>
                <a:ea typeface="+mn-ea"/>
                <a:cs typeface="+mn-cs"/>
              </a:rPr>
              <a:t>08/29/2016-09/02/2016</a:t>
            </a:r>
            <a:r>
              <a:rPr lang="en-US" sz="1600" dirty="0">
                <a:solidFill>
                  <a:srgbClr val="2F2B20"/>
                </a:solidFill>
                <a:ea typeface="+mn-ea"/>
                <a:cs typeface="+mn-cs"/>
              </a:rPr>
              <a:t>	</a:t>
            </a:r>
            <a:r>
              <a:rPr lang="en-US" sz="1600" b="1" dirty="0">
                <a:solidFill>
                  <a:srgbClr val="0070C0"/>
                </a:solidFill>
                <a:ea typeface="+mn-ea"/>
                <a:cs typeface="+mn-cs"/>
              </a:rPr>
              <a:t>		</a:t>
            </a:r>
            <a:br>
              <a:rPr lang="en-US" sz="1600" b="1" dirty="0">
                <a:solidFill>
                  <a:srgbClr val="0070C0"/>
                </a:solidFill>
                <a:ea typeface="+mn-ea"/>
                <a:cs typeface="+mn-cs"/>
              </a:rPr>
            </a:br>
            <a:r>
              <a:rPr lang="en-US" sz="1600" b="1" dirty="0">
                <a:solidFill>
                  <a:srgbClr val="0070C0"/>
                </a:solidFill>
                <a:ea typeface="+mn-ea"/>
                <a:cs typeface="+mn-cs"/>
              </a:rPr>
              <a:t>	</a:t>
            </a:r>
            <a:r>
              <a:rPr lang="en-US" sz="1600" b="1" dirty="0">
                <a:solidFill>
                  <a:schemeClr val="tx1"/>
                </a:solidFill>
                <a:ea typeface="+mn-ea"/>
                <a:cs typeface="+mn-cs"/>
              </a:rPr>
              <a:t>Grade </a:t>
            </a:r>
            <a:r>
              <a:rPr lang="en-US" sz="1600" b="1" dirty="0" smtClean="0">
                <a:solidFill>
                  <a:schemeClr val="tx1"/>
                </a:solidFill>
                <a:ea typeface="+mn-ea"/>
                <a:cs typeface="+mn-cs"/>
              </a:rPr>
              <a:t>7: </a:t>
            </a:r>
            <a:r>
              <a:rPr lang="en-US" sz="1600" b="1" dirty="0" smtClean="0">
                <a:solidFill>
                  <a:srgbClr val="0070C0"/>
                </a:solidFill>
                <a:ea typeface="+mn-ea"/>
                <a:cs typeface="+mn-cs"/>
              </a:rPr>
              <a:t>Swimming- Freestyle and Back</a:t>
            </a:r>
            <a:r>
              <a:rPr lang="en-US" sz="1600" b="1" dirty="0">
                <a:solidFill>
                  <a:srgbClr val="0070C0"/>
                </a:solidFill>
                <a:ea typeface="+mn-ea"/>
                <a:cs typeface="+mn-cs"/>
              </a:rPr>
              <a:t>		</a:t>
            </a:r>
            <a:br>
              <a:rPr lang="en-US" sz="1600" b="1" dirty="0">
                <a:solidFill>
                  <a:srgbClr val="0070C0"/>
                </a:solidFill>
                <a:ea typeface="+mn-ea"/>
                <a:cs typeface="+mn-cs"/>
              </a:rPr>
            </a:br>
            <a:r>
              <a:rPr lang="en-US" sz="1600" b="1" dirty="0">
                <a:solidFill>
                  <a:srgbClr val="0070C0"/>
                </a:solidFill>
                <a:ea typeface="+mn-ea"/>
                <a:cs typeface="+mn-cs"/>
              </a:rPr>
              <a:t>	</a:t>
            </a:r>
            <a:r>
              <a:rPr lang="en-US" sz="1600" b="1" dirty="0">
                <a:solidFill>
                  <a:schemeClr val="tx1"/>
                </a:solidFill>
                <a:ea typeface="+mn-ea"/>
                <a:cs typeface="+mn-cs"/>
              </a:rPr>
              <a:t>Grade</a:t>
            </a:r>
            <a:r>
              <a:rPr lang="en-US" sz="1600" b="1" dirty="0">
                <a:solidFill>
                  <a:srgbClr val="0070C0"/>
                </a:solidFill>
                <a:ea typeface="+mn-ea"/>
                <a:cs typeface="+mn-cs"/>
              </a:rPr>
              <a:t> </a:t>
            </a:r>
            <a:r>
              <a:rPr lang="en-US" sz="1600" b="1" dirty="0" smtClean="0">
                <a:solidFill>
                  <a:schemeClr val="tx1"/>
                </a:solidFill>
                <a:ea typeface="+mn-ea"/>
                <a:cs typeface="+mn-cs"/>
              </a:rPr>
              <a:t>8</a:t>
            </a:r>
            <a:r>
              <a:rPr lang="en-US" sz="1600" b="1" dirty="0" smtClean="0">
                <a:solidFill>
                  <a:srgbClr val="0070C0"/>
                </a:solidFill>
                <a:ea typeface="+mn-ea"/>
                <a:cs typeface="+mn-cs"/>
              </a:rPr>
              <a:t>: </a:t>
            </a:r>
            <a:r>
              <a:rPr lang="en-US" sz="1600" b="1" dirty="0" smtClean="0">
                <a:solidFill>
                  <a:srgbClr val="0070C0"/>
                </a:solidFill>
              </a:rPr>
              <a:t>Swimming- Freestyle and Back</a:t>
            </a:r>
            <a:r>
              <a:rPr lang="en-US" sz="1600" b="1" dirty="0">
                <a:solidFill>
                  <a:srgbClr val="0070C0"/>
                </a:solidFill>
                <a:ea typeface="+mn-ea"/>
                <a:cs typeface="+mn-cs"/>
              </a:rPr>
              <a:t>		</a:t>
            </a:r>
            <a:r>
              <a:rPr lang="en-US" sz="1600" b="1" dirty="0" smtClean="0">
                <a:solidFill>
                  <a:srgbClr val="0070C0"/>
                </a:solidFill>
                <a:ea typeface="+mn-ea"/>
                <a:cs typeface="+mn-cs"/>
              </a:rPr>
              <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chemeClr val="tx1"/>
                </a:solidFill>
                <a:ea typeface="+mn-ea"/>
                <a:cs typeface="+mn-cs"/>
              </a:rPr>
              <a:t>HS PE 1&amp;2: </a:t>
            </a:r>
            <a:r>
              <a:rPr lang="en-US" sz="1600" b="1" dirty="0" smtClean="0">
                <a:solidFill>
                  <a:srgbClr val="0070C0"/>
                </a:solidFill>
              </a:rPr>
              <a:t>Swimming- Freestyle and Back</a:t>
            </a:r>
            <a:r>
              <a:rPr lang="en-US" sz="1600" b="1" dirty="0" smtClean="0">
                <a:solidFill>
                  <a:srgbClr val="0070C0"/>
                </a:solidFill>
                <a:ea typeface="+mn-ea"/>
                <a:cs typeface="+mn-cs"/>
              </a:rPr>
              <a:t/>
            </a:r>
            <a:br>
              <a:rPr lang="en-US" sz="1600" b="1" dirty="0" smtClean="0">
                <a:solidFill>
                  <a:srgbClr val="0070C0"/>
                </a:solidFill>
                <a:ea typeface="+mn-ea"/>
                <a:cs typeface="+mn-cs"/>
              </a:rPr>
            </a:br>
            <a:r>
              <a:rPr lang="en-US" sz="1600" dirty="0">
                <a:solidFill>
                  <a:srgbClr val="2F2B20"/>
                </a:solidFill>
                <a:ea typeface="+mn-ea"/>
                <a:cs typeface="+mn-cs"/>
              </a:rPr>
              <a:t/>
            </a:r>
            <a:br>
              <a:rPr lang="en-US" sz="1600" dirty="0">
                <a:solidFill>
                  <a:srgbClr val="2F2B20"/>
                </a:solidFill>
                <a:ea typeface="+mn-ea"/>
                <a:cs typeface="+mn-cs"/>
              </a:rPr>
            </a:br>
            <a:r>
              <a:rPr lang="en-US" sz="1800" b="1" u="sng" dirty="0">
                <a:solidFill>
                  <a:srgbClr val="FF0000"/>
                </a:solidFill>
                <a:ea typeface="+mn-ea"/>
                <a:cs typeface="+mn-cs"/>
              </a:rPr>
              <a:t>General News:</a:t>
            </a:r>
            <a:r>
              <a:rPr lang="en-US" sz="1600" b="1" u="sng" dirty="0">
                <a:solidFill>
                  <a:srgbClr val="2F2B20"/>
                </a:solidFill>
                <a:ea typeface="+mn-ea"/>
                <a:cs typeface="+mn-cs"/>
              </a:rPr>
              <a:t/>
            </a:r>
            <a:br>
              <a:rPr lang="en-US" sz="1600" b="1" u="sng" dirty="0">
                <a:solidFill>
                  <a:srgbClr val="2F2B20"/>
                </a:solidFill>
                <a:ea typeface="+mn-ea"/>
                <a:cs typeface="+mn-cs"/>
              </a:rPr>
            </a:br>
            <a:r>
              <a:rPr lang="en-US" sz="1600" dirty="0">
                <a:solidFill>
                  <a:srgbClr val="2F2B20"/>
                </a:solidFill>
                <a:ea typeface="+mn-ea"/>
                <a:cs typeface="+mn-cs"/>
              </a:rPr>
              <a:t>	</a:t>
            </a:r>
            <a:r>
              <a:rPr lang="en-US" sz="1600" b="1" dirty="0">
                <a:solidFill>
                  <a:srgbClr val="0070C0"/>
                </a:solidFill>
                <a:ea typeface="+mn-ea"/>
                <a:cs typeface="+mn-cs"/>
              </a:rPr>
              <a:t>1. </a:t>
            </a:r>
            <a:r>
              <a:rPr lang="en-US" sz="1600" b="1" dirty="0" smtClean="0">
                <a:solidFill>
                  <a:srgbClr val="0070C0"/>
                </a:solidFill>
                <a:ea typeface="+mn-ea"/>
                <a:cs typeface="+mn-cs"/>
              </a:rPr>
              <a:t>Swimming will continue this week!</a:t>
            </a:r>
            <a:r>
              <a:rPr lang="en-US" sz="1600" b="1" dirty="0">
                <a:solidFill>
                  <a:srgbClr val="0070C0"/>
                </a:solidFill>
                <a:ea typeface="+mn-ea"/>
                <a:cs typeface="+mn-cs"/>
              </a:rPr>
              <a:t/>
            </a:r>
            <a:br>
              <a:rPr lang="en-US" sz="1600" b="1" dirty="0">
                <a:solidFill>
                  <a:srgbClr val="0070C0"/>
                </a:solidFill>
                <a:ea typeface="+mn-ea"/>
                <a:cs typeface="+mn-cs"/>
              </a:rPr>
            </a:br>
            <a:r>
              <a:rPr lang="en-US" sz="1600" b="1" dirty="0">
                <a:solidFill>
                  <a:srgbClr val="0070C0"/>
                </a:solidFill>
                <a:ea typeface="+mn-ea"/>
                <a:cs typeface="+mn-cs"/>
              </a:rPr>
              <a:t>	2. </a:t>
            </a:r>
            <a:r>
              <a:rPr lang="en-US" sz="1600" b="1" dirty="0" smtClean="0">
                <a:solidFill>
                  <a:srgbClr val="0070C0"/>
                </a:solidFill>
                <a:ea typeface="+mn-ea"/>
                <a:cs typeface="+mn-cs"/>
              </a:rPr>
              <a:t>Soccer Camp Sign-ups are still going!</a:t>
            </a:r>
            <a:r>
              <a:rPr lang="en-US" sz="1600" b="1" dirty="0">
                <a:solidFill>
                  <a:srgbClr val="0070C0"/>
                </a:solidFill>
                <a:ea typeface="+mn-ea"/>
                <a:cs typeface="+mn-cs"/>
              </a:rPr>
              <a:t/>
            </a:r>
            <a:br>
              <a:rPr lang="en-US" sz="1600" b="1" dirty="0">
                <a:solidFill>
                  <a:srgbClr val="0070C0"/>
                </a:solidFill>
                <a:ea typeface="+mn-ea"/>
                <a:cs typeface="+mn-cs"/>
              </a:rPr>
            </a:br>
            <a:r>
              <a:rPr lang="en-US" sz="1600" b="1" dirty="0">
                <a:solidFill>
                  <a:srgbClr val="0070C0"/>
                </a:solidFill>
                <a:ea typeface="+mn-ea"/>
                <a:cs typeface="+mn-cs"/>
              </a:rPr>
              <a:t>	3. ASAP </a:t>
            </a:r>
            <a:r>
              <a:rPr lang="en-US" sz="1600" b="1" dirty="0" smtClean="0">
                <a:solidFill>
                  <a:srgbClr val="0070C0"/>
                </a:solidFill>
                <a:ea typeface="+mn-ea"/>
                <a:cs typeface="+mn-cs"/>
              </a:rPr>
              <a:t>has started!</a:t>
            </a:r>
            <a:r>
              <a:rPr lang="en-US" sz="1600" b="1" dirty="0">
                <a:solidFill>
                  <a:srgbClr val="0070C0"/>
                </a:solidFill>
                <a:ea typeface="+mn-ea"/>
                <a:cs typeface="+mn-cs"/>
              </a:rPr>
              <a:t/>
            </a:r>
            <a:br>
              <a:rPr lang="en-US" sz="1600" b="1" dirty="0">
                <a:solidFill>
                  <a:srgbClr val="0070C0"/>
                </a:solidFill>
                <a:ea typeface="+mn-ea"/>
                <a:cs typeface="+mn-cs"/>
              </a:rPr>
            </a:br>
            <a:r>
              <a:rPr lang="en-US" sz="1600" b="1" dirty="0">
                <a:solidFill>
                  <a:srgbClr val="0070C0"/>
                </a:solidFill>
                <a:ea typeface="+mn-ea"/>
                <a:cs typeface="+mn-cs"/>
              </a:rPr>
              <a:t>	4. </a:t>
            </a:r>
            <a:r>
              <a:rPr lang="en-US" sz="1600" b="1" dirty="0" smtClean="0">
                <a:solidFill>
                  <a:srgbClr val="0070C0"/>
                </a:solidFill>
                <a:ea typeface="+mn-ea"/>
                <a:cs typeface="+mn-cs"/>
              </a:rPr>
              <a:t>Varsity Volleyball practice this week!</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5. Middle School Soccer practice </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   this week!!</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6. Order QISS Spirit Wear by Sept. 5th</a:t>
            </a:r>
            <a:r>
              <a:rPr lang="en-US" sz="1600" dirty="0" smtClean="0">
                <a:solidFill>
                  <a:srgbClr val="2F2B20"/>
                </a:solidFill>
                <a:ea typeface="+mn-ea"/>
                <a:cs typeface="+mn-cs"/>
              </a:rPr>
              <a:t/>
            </a:r>
            <a:br>
              <a:rPr lang="en-US" sz="1600" dirty="0" smtClean="0">
                <a:solidFill>
                  <a:srgbClr val="2F2B20"/>
                </a:solidFill>
                <a:ea typeface="+mn-ea"/>
                <a:cs typeface="+mn-cs"/>
              </a:rPr>
            </a:br>
            <a:r>
              <a:rPr lang="en-US" sz="1600" dirty="0">
                <a:solidFill>
                  <a:srgbClr val="2F2B20"/>
                </a:solidFill>
                <a:ea typeface="+mn-ea"/>
                <a:cs typeface="+mn-cs"/>
              </a:rPr>
              <a:t/>
            </a:r>
            <a:br>
              <a:rPr lang="en-US" sz="1600" dirty="0">
                <a:solidFill>
                  <a:srgbClr val="2F2B20"/>
                </a:solidFill>
                <a:ea typeface="+mn-ea"/>
                <a:cs typeface="+mn-cs"/>
              </a:rPr>
            </a:br>
            <a:r>
              <a:rPr lang="en-US" sz="1800" b="1" u="sng" dirty="0">
                <a:solidFill>
                  <a:srgbClr val="FF0000"/>
                </a:solidFill>
                <a:ea typeface="+mn-ea"/>
                <a:cs typeface="+mn-cs"/>
              </a:rPr>
              <a:t>Things to bring:</a:t>
            </a:r>
            <a:r>
              <a:rPr lang="en-US" sz="1600" b="1" u="sng" dirty="0">
                <a:solidFill>
                  <a:srgbClr val="2F2B20"/>
                </a:solidFill>
                <a:ea typeface="+mn-ea"/>
                <a:cs typeface="+mn-cs"/>
              </a:rPr>
              <a:t/>
            </a:r>
            <a:br>
              <a:rPr lang="en-US" sz="1600" b="1" u="sng" dirty="0">
                <a:solidFill>
                  <a:srgbClr val="2F2B20"/>
                </a:solidFill>
                <a:ea typeface="+mn-ea"/>
                <a:cs typeface="+mn-cs"/>
              </a:rPr>
            </a:br>
            <a:r>
              <a:rPr lang="en-US" sz="1600" dirty="0">
                <a:solidFill>
                  <a:prstClr val="black"/>
                </a:solidFill>
                <a:ea typeface="+mn-ea"/>
                <a:cs typeface="+mn-cs"/>
              </a:rPr>
              <a:t>	</a:t>
            </a:r>
            <a:r>
              <a:rPr lang="en-US" sz="1600" b="1" dirty="0">
                <a:solidFill>
                  <a:srgbClr val="0070C0"/>
                </a:solidFill>
                <a:ea typeface="+mn-ea"/>
                <a:cs typeface="+mn-cs"/>
              </a:rPr>
              <a:t>1. Comfortable PE Attire: Shoes, </a:t>
            </a:r>
            <a:br>
              <a:rPr lang="en-US" sz="1600" b="1" dirty="0">
                <a:solidFill>
                  <a:srgbClr val="0070C0"/>
                </a:solidFill>
                <a:ea typeface="+mn-ea"/>
                <a:cs typeface="+mn-cs"/>
              </a:rPr>
            </a:br>
            <a:r>
              <a:rPr lang="en-US" sz="1600" b="1" dirty="0">
                <a:solidFill>
                  <a:srgbClr val="0070C0"/>
                </a:solidFill>
                <a:ea typeface="+mn-ea"/>
                <a:cs typeface="+mn-cs"/>
              </a:rPr>
              <a:t>	    shorts/Pants, T-shirt/Long sleeve 	</a:t>
            </a:r>
            <a:br>
              <a:rPr lang="en-US" sz="1600" b="1" dirty="0">
                <a:solidFill>
                  <a:srgbClr val="0070C0"/>
                </a:solidFill>
                <a:ea typeface="+mn-ea"/>
                <a:cs typeface="+mn-cs"/>
              </a:rPr>
            </a:br>
            <a:r>
              <a:rPr lang="en-US" sz="1600" b="1" dirty="0">
                <a:solidFill>
                  <a:srgbClr val="0070C0"/>
                </a:solidFill>
                <a:ea typeface="+mn-ea"/>
                <a:cs typeface="+mn-cs"/>
              </a:rPr>
              <a:t>	    shirt</a:t>
            </a:r>
            <a:br>
              <a:rPr lang="en-US" sz="1600" b="1" dirty="0">
                <a:solidFill>
                  <a:srgbClr val="0070C0"/>
                </a:solidFill>
                <a:ea typeface="+mn-ea"/>
                <a:cs typeface="+mn-cs"/>
              </a:rPr>
            </a:br>
            <a:r>
              <a:rPr lang="en-US" sz="1600" b="1" dirty="0">
                <a:solidFill>
                  <a:srgbClr val="0070C0"/>
                </a:solidFill>
                <a:ea typeface="+mn-ea"/>
                <a:cs typeface="+mn-cs"/>
              </a:rPr>
              <a:t>	2</a:t>
            </a:r>
            <a:r>
              <a:rPr lang="en-US" sz="1600" b="1" dirty="0" smtClean="0">
                <a:solidFill>
                  <a:srgbClr val="0070C0"/>
                </a:solidFill>
                <a:ea typeface="+mn-ea"/>
                <a:cs typeface="+mn-cs"/>
              </a:rPr>
              <a:t>. Bring a change of clothes to each  </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   class to earn full points</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3. Swimming: Goggles, Swim Suit, Swim </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   Cap, and Towel</a:t>
            </a:r>
            <a:r>
              <a:rPr lang="en-US" sz="1600" dirty="0">
                <a:solidFill>
                  <a:prstClr val="black"/>
                </a:solidFill>
                <a:ea typeface="+mn-ea"/>
                <a:cs typeface="+mn-cs"/>
              </a:rPr>
              <a:t/>
            </a:r>
            <a:br>
              <a:rPr lang="en-US" sz="1600" dirty="0">
                <a:solidFill>
                  <a:prstClr val="black"/>
                </a:solidFill>
                <a:ea typeface="+mn-ea"/>
                <a:cs typeface="+mn-cs"/>
              </a:rPr>
            </a:br>
            <a:r>
              <a:rPr lang="en-US" sz="1600" dirty="0">
                <a:solidFill>
                  <a:prstClr val="black"/>
                </a:solidFill>
                <a:ea typeface="+mn-ea"/>
                <a:cs typeface="+mn-cs"/>
              </a:rPr>
              <a:t/>
            </a:r>
            <a:br>
              <a:rPr lang="en-US" sz="1600" dirty="0">
                <a:solidFill>
                  <a:prstClr val="black"/>
                </a:solidFill>
                <a:ea typeface="+mn-ea"/>
                <a:cs typeface="+mn-cs"/>
              </a:rPr>
            </a:br>
            <a:r>
              <a:rPr lang="en-US" sz="1600" b="1" u="sng" dirty="0">
                <a:solidFill>
                  <a:srgbClr val="FF0000"/>
                </a:solidFill>
                <a:ea typeface="+mn-ea"/>
                <a:cs typeface="+mn-cs"/>
              </a:rPr>
              <a:t>Homework and Assignments:</a:t>
            </a:r>
            <a:r>
              <a:rPr lang="en-US" sz="1600" b="1" u="sng" dirty="0">
                <a:solidFill>
                  <a:prstClr val="black"/>
                </a:solidFill>
                <a:ea typeface="+mn-ea"/>
                <a:cs typeface="+mn-cs"/>
              </a:rPr>
              <a:t/>
            </a:r>
            <a:br>
              <a:rPr lang="en-US" sz="1600" b="1" u="sng" dirty="0">
                <a:solidFill>
                  <a:prstClr val="black"/>
                </a:solidFill>
                <a:ea typeface="+mn-ea"/>
                <a:cs typeface="+mn-cs"/>
              </a:rPr>
            </a:br>
            <a:r>
              <a:rPr lang="en-US" sz="1600" b="1" dirty="0">
                <a:solidFill>
                  <a:prstClr val="black"/>
                </a:solidFill>
                <a:ea typeface="+mn-ea"/>
                <a:cs typeface="+mn-cs"/>
              </a:rPr>
              <a:t>	</a:t>
            </a:r>
            <a:r>
              <a:rPr lang="en-US" sz="1600" b="1" dirty="0" smtClean="0">
                <a:solidFill>
                  <a:srgbClr val="0070C0"/>
                </a:solidFill>
                <a:ea typeface="+mn-ea"/>
                <a:cs typeface="+mn-cs"/>
              </a:rPr>
              <a:t>*Swimming Assessment</a:t>
            </a:r>
            <a:r>
              <a:rPr lang="en-US" sz="1400" dirty="0">
                <a:solidFill>
                  <a:srgbClr val="2F2B20"/>
                </a:solidFill>
                <a:ea typeface="+mn-ea"/>
                <a:cs typeface="+mn-cs"/>
              </a:rPr>
              <a:t/>
            </a:r>
            <a:br>
              <a:rPr lang="en-US" sz="1400" dirty="0">
                <a:solidFill>
                  <a:srgbClr val="2F2B20"/>
                </a:solidFill>
                <a:ea typeface="+mn-ea"/>
                <a:cs typeface="+mn-cs"/>
              </a:rPr>
            </a:br>
            <a:endParaRPr lang="en-US" dirty="0"/>
          </a:p>
        </p:txBody>
      </p:sp>
      <p:sp>
        <p:nvSpPr>
          <p:cNvPr id="5" name="TextBox 4"/>
          <p:cNvSpPr txBox="1"/>
          <p:nvPr/>
        </p:nvSpPr>
        <p:spPr>
          <a:xfrm>
            <a:off x="13855" y="76200"/>
            <a:ext cx="4558145" cy="707886"/>
          </a:xfrm>
          <a:prstGeom prst="rect">
            <a:avLst/>
          </a:prstGeom>
          <a:noFill/>
        </p:spPr>
        <p:txBody>
          <a:bodyPr wrap="square" rtlCol="0">
            <a:spAutoFit/>
          </a:bodyPr>
          <a:lstStyle/>
          <a:p>
            <a:pPr algn="ctr"/>
            <a:r>
              <a:rPr lang="en-US" sz="4000" b="1" dirty="0" smtClean="0">
                <a:solidFill>
                  <a:srgbClr val="FA9500"/>
                </a:solidFill>
              </a:rPr>
              <a:t>PE Newsletter # 3</a:t>
            </a:r>
            <a:endParaRPr lang="en-US" sz="4000" b="1" dirty="0">
              <a:solidFill>
                <a:srgbClr val="FA9500"/>
              </a:solidFill>
            </a:endParaRPr>
          </a:p>
        </p:txBody>
      </p:sp>
      <p:sp>
        <p:nvSpPr>
          <p:cNvPr id="7" name="TextBox 6"/>
          <p:cNvSpPr txBox="1"/>
          <p:nvPr/>
        </p:nvSpPr>
        <p:spPr>
          <a:xfrm>
            <a:off x="4572000" y="430143"/>
            <a:ext cx="3657600" cy="1015663"/>
          </a:xfrm>
          <a:prstGeom prst="rect">
            <a:avLst/>
          </a:prstGeom>
          <a:noFill/>
        </p:spPr>
        <p:txBody>
          <a:bodyPr wrap="square" rtlCol="0">
            <a:spAutoFit/>
          </a:bodyPr>
          <a:lstStyle/>
          <a:p>
            <a:pPr algn="ctr"/>
            <a:r>
              <a:rPr lang="en-US" sz="2400" b="1" dirty="0" smtClean="0">
                <a:solidFill>
                  <a:srgbClr val="FFFF00"/>
                </a:solidFill>
              </a:rPr>
              <a:t>Shot of the Week: </a:t>
            </a:r>
          </a:p>
          <a:p>
            <a:pPr algn="ctr"/>
            <a:r>
              <a:rPr lang="en-US" sz="3600" b="1" dirty="0" smtClean="0">
                <a:solidFill>
                  <a:srgbClr val="FA9500"/>
                </a:solidFill>
              </a:rPr>
              <a:t>Spirit Wear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606" y="2362200"/>
            <a:ext cx="2832388" cy="3623993"/>
          </a:xfrm>
          <a:prstGeom prst="rect">
            <a:avLst/>
          </a:prstGeom>
        </p:spPr>
      </p:pic>
    </p:spTree>
    <p:extLst>
      <p:ext uri="{BB962C8B-B14F-4D97-AF65-F5344CB8AC3E}">
        <p14:creationId xmlns:p14="http://schemas.microsoft.com/office/powerpoint/2010/main" val="1161779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5" y="5486400"/>
            <a:ext cx="8524766" cy="1612323"/>
          </a:xfrm>
        </p:spPr>
        <p:txBody>
          <a:bodyPr>
            <a:normAutofit fontScale="90000"/>
          </a:bodyPr>
          <a:lstStyle/>
          <a:p>
            <a:pPr lvl="0">
              <a:spcBef>
                <a:spcPct val="20000"/>
              </a:spcBef>
            </a:pPr>
            <a:r>
              <a:rPr lang="en-US" sz="1800" b="1" u="sng" dirty="0">
                <a:solidFill>
                  <a:srgbClr val="FF0000"/>
                </a:solidFill>
                <a:ea typeface="+mn-ea"/>
                <a:cs typeface="+mn-cs"/>
              </a:rPr>
              <a:t>Weekly Activities: </a:t>
            </a:r>
            <a:r>
              <a:rPr lang="en-US" sz="1800" b="1" u="sng" dirty="0" smtClean="0">
                <a:solidFill>
                  <a:srgbClr val="FF0000"/>
                </a:solidFill>
                <a:ea typeface="+mn-ea"/>
                <a:cs typeface="+mn-cs"/>
              </a:rPr>
              <a:t>09/05/2016-09/09/2016</a:t>
            </a:r>
            <a:r>
              <a:rPr lang="en-US" sz="1600" dirty="0">
                <a:solidFill>
                  <a:srgbClr val="2F2B20"/>
                </a:solidFill>
                <a:ea typeface="+mn-ea"/>
                <a:cs typeface="+mn-cs"/>
              </a:rPr>
              <a:t>	</a:t>
            </a:r>
            <a:r>
              <a:rPr lang="en-US" sz="1600" b="1" dirty="0">
                <a:solidFill>
                  <a:srgbClr val="0070C0"/>
                </a:solidFill>
                <a:ea typeface="+mn-ea"/>
                <a:cs typeface="+mn-cs"/>
              </a:rPr>
              <a:t>		</a:t>
            </a:r>
            <a:br>
              <a:rPr lang="en-US" sz="1600" b="1" dirty="0">
                <a:solidFill>
                  <a:srgbClr val="0070C0"/>
                </a:solidFill>
                <a:ea typeface="+mn-ea"/>
                <a:cs typeface="+mn-cs"/>
              </a:rPr>
            </a:br>
            <a:r>
              <a:rPr lang="en-US" sz="1600" b="1" dirty="0">
                <a:solidFill>
                  <a:srgbClr val="0070C0"/>
                </a:solidFill>
                <a:ea typeface="+mn-ea"/>
                <a:cs typeface="+mn-cs"/>
              </a:rPr>
              <a:t>	</a:t>
            </a:r>
            <a:r>
              <a:rPr lang="en-US" sz="1600" b="1" dirty="0">
                <a:solidFill>
                  <a:schemeClr val="tx1"/>
                </a:solidFill>
                <a:ea typeface="+mn-ea"/>
                <a:cs typeface="+mn-cs"/>
              </a:rPr>
              <a:t>Grade </a:t>
            </a:r>
            <a:r>
              <a:rPr lang="en-US" sz="1600" b="1" dirty="0" smtClean="0">
                <a:solidFill>
                  <a:schemeClr val="tx1"/>
                </a:solidFill>
                <a:ea typeface="+mn-ea"/>
                <a:cs typeface="+mn-cs"/>
              </a:rPr>
              <a:t>7: </a:t>
            </a:r>
            <a:r>
              <a:rPr lang="en-US" sz="1600" b="1" dirty="0" smtClean="0">
                <a:solidFill>
                  <a:srgbClr val="0070C0"/>
                </a:solidFill>
                <a:ea typeface="+mn-ea"/>
                <a:cs typeface="+mn-cs"/>
              </a:rPr>
              <a:t>Swimming- Breast and Testing</a:t>
            </a:r>
            <a:r>
              <a:rPr lang="en-US" sz="1600" b="1" dirty="0">
                <a:solidFill>
                  <a:srgbClr val="0070C0"/>
                </a:solidFill>
                <a:ea typeface="+mn-ea"/>
                <a:cs typeface="+mn-cs"/>
              </a:rPr>
              <a:t>		</a:t>
            </a:r>
            <a:br>
              <a:rPr lang="en-US" sz="1600" b="1" dirty="0">
                <a:solidFill>
                  <a:srgbClr val="0070C0"/>
                </a:solidFill>
                <a:ea typeface="+mn-ea"/>
                <a:cs typeface="+mn-cs"/>
              </a:rPr>
            </a:br>
            <a:r>
              <a:rPr lang="en-US" sz="1600" b="1" dirty="0">
                <a:solidFill>
                  <a:srgbClr val="0070C0"/>
                </a:solidFill>
                <a:ea typeface="+mn-ea"/>
                <a:cs typeface="+mn-cs"/>
              </a:rPr>
              <a:t>	</a:t>
            </a:r>
            <a:r>
              <a:rPr lang="en-US" sz="1600" b="1" dirty="0">
                <a:solidFill>
                  <a:schemeClr val="tx1"/>
                </a:solidFill>
                <a:ea typeface="+mn-ea"/>
                <a:cs typeface="+mn-cs"/>
              </a:rPr>
              <a:t>Grade</a:t>
            </a:r>
            <a:r>
              <a:rPr lang="en-US" sz="1600" b="1" dirty="0">
                <a:solidFill>
                  <a:srgbClr val="0070C0"/>
                </a:solidFill>
                <a:ea typeface="+mn-ea"/>
                <a:cs typeface="+mn-cs"/>
              </a:rPr>
              <a:t> </a:t>
            </a:r>
            <a:r>
              <a:rPr lang="en-US" sz="1600" b="1" dirty="0" smtClean="0">
                <a:solidFill>
                  <a:schemeClr val="tx1"/>
                </a:solidFill>
                <a:ea typeface="+mn-ea"/>
                <a:cs typeface="+mn-cs"/>
              </a:rPr>
              <a:t>8</a:t>
            </a:r>
            <a:r>
              <a:rPr lang="en-US" sz="1600" b="1" dirty="0" smtClean="0">
                <a:solidFill>
                  <a:srgbClr val="0070C0"/>
                </a:solidFill>
                <a:ea typeface="+mn-ea"/>
                <a:cs typeface="+mn-cs"/>
              </a:rPr>
              <a:t>: </a:t>
            </a:r>
            <a:r>
              <a:rPr lang="en-US" sz="1600" b="1" dirty="0" smtClean="0">
                <a:solidFill>
                  <a:srgbClr val="0070C0"/>
                </a:solidFill>
              </a:rPr>
              <a:t>Swimming- Breast and Testing</a:t>
            </a:r>
            <a:r>
              <a:rPr lang="en-US" sz="1600" b="1" dirty="0">
                <a:solidFill>
                  <a:srgbClr val="0070C0"/>
                </a:solidFill>
                <a:ea typeface="+mn-ea"/>
                <a:cs typeface="+mn-cs"/>
              </a:rPr>
              <a:t>		</a:t>
            </a:r>
            <a:r>
              <a:rPr lang="en-US" sz="1600" b="1" dirty="0" smtClean="0">
                <a:solidFill>
                  <a:srgbClr val="0070C0"/>
                </a:solidFill>
                <a:ea typeface="+mn-ea"/>
                <a:cs typeface="+mn-cs"/>
              </a:rPr>
              <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chemeClr val="tx1"/>
                </a:solidFill>
                <a:ea typeface="+mn-ea"/>
                <a:cs typeface="+mn-cs"/>
              </a:rPr>
              <a:t>HS PE 1&amp;2: </a:t>
            </a:r>
            <a:r>
              <a:rPr lang="en-US" sz="1600" b="1" dirty="0" smtClean="0">
                <a:solidFill>
                  <a:srgbClr val="0070C0"/>
                </a:solidFill>
              </a:rPr>
              <a:t>Swimming-Breast and Testing</a:t>
            </a:r>
            <a:r>
              <a:rPr lang="en-US" sz="1600" b="1" dirty="0" smtClean="0">
                <a:solidFill>
                  <a:srgbClr val="0070C0"/>
                </a:solidFill>
                <a:ea typeface="+mn-ea"/>
                <a:cs typeface="+mn-cs"/>
              </a:rPr>
              <a:t/>
            </a:r>
            <a:br>
              <a:rPr lang="en-US" sz="1600" b="1" dirty="0" smtClean="0">
                <a:solidFill>
                  <a:srgbClr val="0070C0"/>
                </a:solidFill>
                <a:ea typeface="+mn-ea"/>
                <a:cs typeface="+mn-cs"/>
              </a:rPr>
            </a:br>
            <a:r>
              <a:rPr lang="en-US" sz="1600" dirty="0">
                <a:solidFill>
                  <a:srgbClr val="2F2B20"/>
                </a:solidFill>
                <a:ea typeface="+mn-ea"/>
                <a:cs typeface="+mn-cs"/>
              </a:rPr>
              <a:t/>
            </a:r>
            <a:br>
              <a:rPr lang="en-US" sz="1600" dirty="0">
                <a:solidFill>
                  <a:srgbClr val="2F2B20"/>
                </a:solidFill>
                <a:ea typeface="+mn-ea"/>
                <a:cs typeface="+mn-cs"/>
              </a:rPr>
            </a:br>
            <a:r>
              <a:rPr lang="en-US" sz="1800" b="1" u="sng" dirty="0">
                <a:solidFill>
                  <a:srgbClr val="FF0000"/>
                </a:solidFill>
                <a:ea typeface="+mn-ea"/>
                <a:cs typeface="+mn-cs"/>
              </a:rPr>
              <a:t>General News:</a:t>
            </a:r>
            <a:r>
              <a:rPr lang="en-US" sz="1600" b="1" u="sng" dirty="0">
                <a:solidFill>
                  <a:srgbClr val="2F2B20"/>
                </a:solidFill>
                <a:ea typeface="+mn-ea"/>
                <a:cs typeface="+mn-cs"/>
              </a:rPr>
              <a:t/>
            </a:r>
            <a:br>
              <a:rPr lang="en-US" sz="1600" b="1" u="sng" dirty="0">
                <a:solidFill>
                  <a:srgbClr val="2F2B20"/>
                </a:solidFill>
                <a:ea typeface="+mn-ea"/>
                <a:cs typeface="+mn-cs"/>
              </a:rPr>
            </a:br>
            <a:r>
              <a:rPr lang="en-US" sz="1600" dirty="0">
                <a:solidFill>
                  <a:srgbClr val="2F2B20"/>
                </a:solidFill>
                <a:ea typeface="+mn-ea"/>
                <a:cs typeface="+mn-cs"/>
              </a:rPr>
              <a:t>	</a:t>
            </a:r>
            <a:r>
              <a:rPr lang="en-US" sz="1600" b="1" dirty="0">
                <a:solidFill>
                  <a:srgbClr val="0070C0"/>
                </a:solidFill>
                <a:ea typeface="+mn-ea"/>
                <a:cs typeface="+mn-cs"/>
              </a:rPr>
              <a:t>1. </a:t>
            </a:r>
            <a:r>
              <a:rPr lang="en-US" sz="1600" b="1" dirty="0" smtClean="0">
                <a:solidFill>
                  <a:srgbClr val="0070C0"/>
                </a:solidFill>
                <a:ea typeface="+mn-ea"/>
                <a:cs typeface="+mn-cs"/>
              </a:rPr>
              <a:t>Swimming will continue this week!</a:t>
            </a:r>
            <a:r>
              <a:rPr lang="en-US" sz="1600" b="1" dirty="0">
                <a:solidFill>
                  <a:srgbClr val="0070C0"/>
                </a:solidFill>
                <a:ea typeface="+mn-ea"/>
                <a:cs typeface="+mn-cs"/>
              </a:rPr>
              <a:t/>
            </a:r>
            <a:br>
              <a:rPr lang="en-US" sz="1600" b="1" dirty="0">
                <a:solidFill>
                  <a:srgbClr val="0070C0"/>
                </a:solidFill>
                <a:ea typeface="+mn-ea"/>
                <a:cs typeface="+mn-cs"/>
              </a:rPr>
            </a:br>
            <a:r>
              <a:rPr lang="en-US" sz="1600" b="1" dirty="0">
                <a:solidFill>
                  <a:srgbClr val="0070C0"/>
                </a:solidFill>
                <a:ea typeface="+mn-ea"/>
                <a:cs typeface="+mn-cs"/>
              </a:rPr>
              <a:t>	2. </a:t>
            </a:r>
            <a:r>
              <a:rPr lang="en-US" sz="1600" b="1" dirty="0" smtClean="0">
                <a:solidFill>
                  <a:srgbClr val="0070C0"/>
                </a:solidFill>
                <a:ea typeface="+mn-ea"/>
                <a:cs typeface="+mn-cs"/>
              </a:rPr>
              <a:t>Soccer Camp Sign-ups are finished!</a:t>
            </a:r>
            <a:r>
              <a:rPr lang="en-US" sz="1600" b="1" dirty="0">
                <a:solidFill>
                  <a:srgbClr val="0070C0"/>
                </a:solidFill>
                <a:ea typeface="+mn-ea"/>
                <a:cs typeface="+mn-cs"/>
              </a:rPr>
              <a:t/>
            </a:r>
            <a:br>
              <a:rPr lang="en-US" sz="1600" b="1" dirty="0">
                <a:solidFill>
                  <a:srgbClr val="0070C0"/>
                </a:solidFill>
                <a:ea typeface="+mn-ea"/>
                <a:cs typeface="+mn-cs"/>
              </a:rPr>
            </a:br>
            <a:r>
              <a:rPr lang="en-US" sz="1600" b="1" dirty="0">
                <a:solidFill>
                  <a:srgbClr val="0070C0"/>
                </a:solidFill>
                <a:ea typeface="+mn-ea"/>
                <a:cs typeface="+mn-cs"/>
              </a:rPr>
              <a:t>	3. ASAP </a:t>
            </a:r>
            <a:r>
              <a:rPr lang="en-US" sz="1600" b="1" dirty="0" smtClean="0">
                <a:solidFill>
                  <a:srgbClr val="0070C0"/>
                </a:solidFill>
                <a:ea typeface="+mn-ea"/>
                <a:cs typeface="+mn-cs"/>
              </a:rPr>
              <a:t>has started!</a:t>
            </a:r>
            <a:r>
              <a:rPr lang="en-US" sz="1600" b="1" dirty="0">
                <a:solidFill>
                  <a:srgbClr val="0070C0"/>
                </a:solidFill>
                <a:ea typeface="+mn-ea"/>
                <a:cs typeface="+mn-cs"/>
              </a:rPr>
              <a:t/>
            </a:r>
            <a:br>
              <a:rPr lang="en-US" sz="1600" b="1" dirty="0">
                <a:solidFill>
                  <a:srgbClr val="0070C0"/>
                </a:solidFill>
                <a:ea typeface="+mn-ea"/>
                <a:cs typeface="+mn-cs"/>
              </a:rPr>
            </a:br>
            <a:r>
              <a:rPr lang="en-US" sz="1600" b="1" dirty="0">
                <a:solidFill>
                  <a:srgbClr val="0070C0"/>
                </a:solidFill>
                <a:ea typeface="+mn-ea"/>
                <a:cs typeface="+mn-cs"/>
              </a:rPr>
              <a:t>	4. </a:t>
            </a:r>
            <a:r>
              <a:rPr lang="en-US" sz="1600" b="1" dirty="0" smtClean="0">
                <a:solidFill>
                  <a:srgbClr val="0070C0"/>
                </a:solidFill>
                <a:ea typeface="+mn-ea"/>
                <a:cs typeface="+mn-cs"/>
              </a:rPr>
              <a:t>Varsity Volleyball game this Friday!</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5. Middle School Soccer practice </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   this week!!</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6. Order QISS Spirit Wear is done for now!</a:t>
            </a:r>
            <a:r>
              <a:rPr lang="en-US" sz="1600" dirty="0" smtClean="0">
                <a:solidFill>
                  <a:srgbClr val="2F2B20"/>
                </a:solidFill>
                <a:ea typeface="+mn-ea"/>
                <a:cs typeface="+mn-cs"/>
              </a:rPr>
              <a:t/>
            </a:r>
            <a:br>
              <a:rPr lang="en-US" sz="1600" dirty="0" smtClean="0">
                <a:solidFill>
                  <a:srgbClr val="2F2B20"/>
                </a:solidFill>
                <a:ea typeface="+mn-ea"/>
                <a:cs typeface="+mn-cs"/>
              </a:rPr>
            </a:br>
            <a:r>
              <a:rPr lang="en-US" sz="1600" dirty="0">
                <a:solidFill>
                  <a:srgbClr val="2F2B20"/>
                </a:solidFill>
                <a:ea typeface="+mn-ea"/>
                <a:cs typeface="+mn-cs"/>
              </a:rPr>
              <a:t/>
            </a:r>
            <a:br>
              <a:rPr lang="en-US" sz="1600" dirty="0">
                <a:solidFill>
                  <a:srgbClr val="2F2B20"/>
                </a:solidFill>
                <a:ea typeface="+mn-ea"/>
                <a:cs typeface="+mn-cs"/>
              </a:rPr>
            </a:br>
            <a:r>
              <a:rPr lang="en-US" sz="1800" b="1" u="sng" dirty="0">
                <a:solidFill>
                  <a:srgbClr val="FF0000"/>
                </a:solidFill>
                <a:ea typeface="+mn-ea"/>
                <a:cs typeface="+mn-cs"/>
              </a:rPr>
              <a:t>Things to bring:</a:t>
            </a:r>
            <a:r>
              <a:rPr lang="en-US" sz="1600" b="1" u="sng" dirty="0">
                <a:solidFill>
                  <a:srgbClr val="2F2B20"/>
                </a:solidFill>
                <a:ea typeface="+mn-ea"/>
                <a:cs typeface="+mn-cs"/>
              </a:rPr>
              <a:t/>
            </a:r>
            <a:br>
              <a:rPr lang="en-US" sz="1600" b="1" u="sng" dirty="0">
                <a:solidFill>
                  <a:srgbClr val="2F2B20"/>
                </a:solidFill>
                <a:ea typeface="+mn-ea"/>
                <a:cs typeface="+mn-cs"/>
              </a:rPr>
            </a:br>
            <a:r>
              <a:rPr lang="en-US" sz="1600" dirty="0">
                <a:solidFill>
                  <a:prstClr val="black"/>
                </a:solidFill>
                <a:ea typeface="+mn-ea"/>
                <a:cs typeface="+mn-cs"/>
              </a:rPr>
              <a:t>	</a:t>
            </a:r>
            <a:r>
              <a:rPr lang="en-US" sz="1600" b="1" dirty="0">
                <a:solidFill>
                  <a:srgbClr val="0070C0"/>
                </a:solidFill>
                <a:ea typeface="+mn-ea"/>
                <a:cs typeface="+mn-cs"/>
              </a:rPr>
              <a:t>1. Comfortable PE Attire: Shoes, </a:t>
            </a:r>
            <a:br>
              <a:rPr lang="en-US" sz="1600" b="1" dirty="0">
                <a:solidFill>
                  <a:srgbClr val="0070C0"/>
                </a:solidFill>
                <a:ea typeface="+mn-ea"/>
                <a:cs typeface="+mn-cs"/>
              </a:rPr>
            </a:br>
            <a:r>
              <a:rPr lang="en-US" sz="1600" b="1" dirty="0">
                <a:solidFill>
                  <a:srgbClr val="0070C0"/>
                </a:solidFill>
                <a:ea typeface="+mn-ea"/>
                <a:cs typeface="+mn-cs"/>
              </a:rPr>
              <a:t>	    shorts/Pants, T-shirt/Long sleeve 	</a:t>
            </a:r>
            <a:br>
              <a:rPr lang="en-US" sz="1600" b="1" dirty="0">
                <a:solidFill>
                  <a:srgbClr val="0070C0"/>
                </a:solidFill>
                <a:ea typeface="+mn-ea"/>
                <a:cs typeface="+mn-cs"/>
              </a:rPr>
            </a:br>
            <a:r>
              <a:rPr lang="en-US" sz="1600" b="1" dirty="0">
                <a:solidFill>
                  <a:srgbClr val="0070C0"/>
                </a:solidFill>
                <a:ea typeface="+mn-ea"/>
                <a:cs typeface="+mn-cs"/>
              </a:rPr>
              <a:t>	    shirt</a:t>
            </a:r>
            <a:br>
              <a:rPr lang="en-US" sz="1600" b="1" dirty="0">
                <a:solidFill>
                  <a:srgbClr val="0070C0"/>
                </a:solidFill>
                <a:ea typeface="+mn-ea"/>
                <a:cs typeface="+mn-cs"/>
              </a:rPr>
            </a:br>
            <a:r>
              <a:rPr lang="en-US" sz="1600" b="1" dirty="0">
                <a:solidFill>
                  <a:srgbClr val="0070C0"/>
                </a:solidFill>
                <a:ea typeface="+mn-ea"/>
                <a:cs typeface="+mn-cs"/>
              </a:rPr>
              <a:t>	2</a:t>
            </a:r>
            <a:r>
              <a:rPr lang="en-US" sz="1600" b="1" dirty="0" smtClean="0">
                <a:solidFill>
                  <a:srgbClr val="0070C0"/>
                </a:solidFill>
                <a:ea typeface="+mn-ea"/>
                <a:cs typeface="+mn-cs"/>
              </a:rPr>
              <a:t>. Bring a change of clothes to each  </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   class to earn full points</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3. Swimming: Goggles, Swim Suit, Swim </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   Cap, and Towel</a:t>
            </a:r>
            <a:r>
              <a:rPr lang="en-US" sz="1600" dirty="0">
                <a:solidFill>
                  <a:prstClr val="black"/>
                </a:solidFill>
                <a:ea typeface="+mn-ea"/>
                <a:cs typeface="+mn-cs"/>
              </a:rPr>
              <a:t/>
            </a:r>
            <a:br>
              <a:rPr lang="en-US" sz="1600" dirty="0">
                <a:solidFill>
                  <a:prstClr val="black"/>
                </a:solidFill>
                <a:ea typeface="+mn-ea"/>
                <a:cs typeface="+mn-cs"/>
              </a:rPr>
            </a:br>
            <a:r>
              <a:rPr lang="en-US" sz="1600" dirty="0">
                <a:solidFill>
                  <a:prstClr val="black"/>
                </a:solidFill>
                <a:ea typeface="+mn-ea"/>
                <a:cs typeface="+mn-cs"/>
              </a:rPr>
              <a:t/>
            </a:r>
            <a:br>
              <a:rPr lang="en-US" sz="1600" dirty="0">
                <a:solidFill>
                  <a:prstClr val="black"/>
                </a:solidFill>
                <a:ea typeface="+mn-ea"/>
                <a:cs typeface="+mn-cs"/>
              </a:rPr>
            </a:br>
            <a:r>
              <a:rPr lang="en-US" sz="1600" b="1" u="sng" dirty="0">
                <a:solidFill>
                  <a:srgbClr val="FF0000"/>
                </a:solidFill>
                <a:ea typeface="+mn-ea"/>
                <a:cs typeface="+mn-cs"/>
              </a:rPr>
              <a:t>Homework and Assignments:</a:t>
            </a:r>
            <a:r>
              <a:rPr lang="en-US" sz="1600" b="1" u="sng" dirty="0">
                <a:solidFill>
                  <a:prstClr val="black"/>
                </a:solidFill>
                <a:ea typeface="+mn-ea"/>
                <a:cs typeface="+mn-cs"/>
              </a:rPr>
              <a:t/>
            </a:r>
            <a:br>
              <a:rPr lang="en-US" sz="1600" b="1" u="sng" dirty="0">
                <a:solidFill>
                  <a:prstClr val="black"/>
                </a:solidFill>
                <a:ea typeface="+mn-ea"/>
                <a:cs typeface="+mn-cs"/>
              </a:rPr>
            </a:br>
            <a:r>
              <a:rPr lang="en-US" sz="1600" b="1" dirty="0">
                <a:solidFill>
                  <a:prstClr val="black"/>
                </a:solidFill>
                <a:ea typeface="+mn-ea"/>
                <a:cs typeface="+mn-cs"/>
              </a:rPr>
              <a:t>	</a:t>
            </a:r>
            <a:r>
              <a:rPr lang="en-US" sz="1600" b="1" dirty="0" smtClean="0">
                <a:solidFill>
                  <a:srgbClr val="0070C0"/>
                </a:solidFill>
                <a:ea typeface="+mn-ea"/>
                <a:cs typeface="+mn-cs"/>
              </a:rPr>
              <a:t>*Swimming Assessment on Edmodo</a:t>
            </a:r>
            <a:r>
              <a:rPr lang="en-US" sz="1400" dirty="0">
                <a:solidFill>
                  <a:srgbClr val="2F2B20"/>
                </a:solidFill>
                <a:ea typeface="+mn-ea"/>
                <a:cs typeface="+mn-cs"/>
              </a:rPr>
              <a:t/>
            </a:r>
            <a:br>
              <a:rPr lang="en-US" sz="1400" dirty="0">
                <a:solidFill>
                  <a:srgbClr val="2F2B20"/>
                </a:solidFill>
                <a:ea typeface="+mn-ea"/>
                <a:cs typeface="+mn-cs"/>
              </a:rPr>
            </a:br>
            <a:endParaRPr lang="en-US" dirty="0"/>
          </a:p>
        </p:txBody>
      </p:sp>
      <p:sp>
        <p:nvSpPr>
          <p:cNvPr id="5" name="TextBox 4"/>
          <p:cNvSpPr txBox="1"/>
          <p:nvPr/>
        </p:nvSpPr>
        <p:spPr>
          <a:xfrm>
            <a:off x="13855" y="76200"/>
            <a:ext cx="4558145" cy="707886"/>
          </a:xfrm>
          <a:prstGeom prst="rect">
            <a:avLst/>
          </a:prstGeom>
          <a:noFill/>
        </p:spPr>
        <p:txBody>
          <a:bodyPr wrap="square" rtlCol="0">
            <a:spAutoFit/>
          </a:bodyPr>
          <a:lstStyle/>
          <a:p>
            <a:pPr algn="ctr"/>
            <a:r>
              <a:rPr lang="en-US" sz="4000" b="1" dirty="0" smtClean="0">
                <a:solidFill>
                  <a:srgbClr val="FA9500"/>
                </a:solidFill>
              </a:rPr>
              <a:t>PE Newsletter # 4</a:t>
            </a:r>
            <a:endParaRPr lang="en-US" sz="4000" b="1" dirty="0">
              <a:solidFill>
                <a:srgbClr val="FA9500"/>
              </a:solidFill>
            </a:endParaRPr>
          </a:p>
        </p:txBody>
      </p:sp>
      <p:sp>
        <p:nvSpPr>
          <p:cNvPr id="7" name="TextBox 6"/>
          <p:cNvSpPr txBox="1"/>
          <p:nvPr/>
        </p:nvSpPr>
        <p:spPr>
          <a:xfrm>
            <a:off x="4572000" y="430143"/>
            <a:ext cx="3657600" cy="1015663"/>
          </a:xfrm>
          <a:prstGeom prst="rect">
            <a:avLst/>
          </a:prstGeom>
          <a:noFill/>
        </p:spPr>
        <p:txBody>
          <a:bodyPr wrap="square" rtlCol="0">
            <a:spAutoFit/>
          </a:bodyPr>
          <a:lstStyle/>
          <a:p>
            <a:pPr algn="ctr"/>
            <a:r>
              <a:rPr lang="en-US" sz="2400" b="1" dirty="0" smtClean="0">
                <a:solidFill>
                  <a:srgbClr val="FFFF00"/>
                </a:solidFill>
              </a:rPr>
              <a:t>Shot of the Week: </a:t>
            </a:r>
          </a:p>
          <a:p>
            <a:pPr algn="ctr"/>
            <a:r>
              <a:rPr lang="en-US" sz="3600" b="1" smtClean="0">
                <a:solidFill>
                  <a:srgbClr val="FA9500"/>
                </a:solidFill>
              </a:rPr>
              <a:t>Inquiry:</a:t>
            </a:r>
            <a:endParaRPr lang="en-US" sz="3600" b="1" dirty="0" smtClean="0">
              <a:solidFill>
                <a:srgbClr val="FA95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453062"/>
            <a:ext cx="3657600" cy="5404937"/>
          </a:xfrm>
          <a:prstGeom prst="rect">
            <a:avLst/>
          </a:prstGeom>
        </p:spPr>
      </p:pic>
    </p:spTree>
    <p:extLst>
      <p:ext uri="{BB962C8B-B14F-4D97-AF65-F5344CB8AC3E}">
        <p14:creationId xmlns:p14="http://schemas.microsoft.com/office/powerpoint/2010/main" val="858062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5" y="5486400"/>
            <a:ext cx="8524766" cy="1612323"/>
          </a:xfrm>
        </p:spPr>
        <p:txBody>
          <a:bodyPr>
            <a:normAutofit fontScale="90000"/>
          </a:bodyPr>
          <a:lstStyle/>
          <a:p>
            <a:pPr lvl="0">
              <a:spcBef>
                <a:spcPct val="20000"/>
              </a:spcBef>
            </a:pPr>
            <a:r>
              <a:rPr lang="en-US" sz="1800" b="1" u="sng" dirty="0">
                <a:solidFill>
                  <a:srgbClr val="FF0000"/>
                </a:solidFill>
                <a:ea typeface="+mn-ea"/>
                <a:cs typeface="+mn-cs"/>
              </a:rPr>
              <a:t>Weekly Activities: </a:t>
            </a:r>
            <a:r>
              <a:rPr lang="en-US" sz="1800" b="1" u="sng" dirty="0" smtClean="0">
                <a:solidFill>
                  <a:srgbClr val="FF0000"/>
                </a:solidFill>
                <a:ea typeface="+mn-ea"/>
                <a:cs typeface="+mn-cs"/>
              </a:rPr>
              <a:t>09/12/2016-09/14/2016</a:t>
            </a:r>
            <a:r>
              <a:rPr lang="en-US" sz="1600" dirty="0">
                <a:solidFill>
                  <a:srgbClr val="2F2B20"/>
                </a:solidFill>
                <a:ea typeface="+mn-ea"/>
                <a:cs typeface="+mn-cs"/>
              </a:rPr>
              <a:t>	</a:t>
            </a:r>
            <a:r>
              <a:rPr lang="en-US" sz="1600" b="1" dirty="0">
                <a:solidFill>
                  <a:srgbClr val="0070C0"/>
                </a:solidFill>
                <a:ea typeface="+mn-ea"/>
                <a:cs typeface="+mn-cs"/>
              </a:rPr>
              <a:t>		</a:t>
            </a:r>
            <a:br>
              <a:rPr lang="en-US" sz="1600" b="1" dirty="0">
                <a:solidFill>
                  <a:srgbClr val="0070C0"/>
                </a:solidFill>
                <a:ea typeface="+mn-ea"/>
                <a:cs typeface="+mn-cs"/>
              </a:rPr>
            </a:br>
            <a:r>
              <a:rPr lang="en-US" sz="1600" b="1" dirty="0">
                <a:solidFill>
                  <a:srgbClr val="0070C0"/>
                </a:solidFill>
                <a:ea typeface="+mn-ea"/>
                <a:cs typeface="+mn-cs"/>
              </a:rPr>
              <a:t>	</a:t>
            </a:r>
            <a:r>
              <a:rPr lang="en-US" sz="1600" b="1" dirty="0">
                <a:solidFill>
                  <a:schemeClr val="tx1"/>
                </a:solidFill>
                <a:ea typeface="+mn-ea"/>
                <a:cs typeface="+mn-cs"/>
              </a:rPr>
              <a:t>Grade </a:t>
            </a:r>
            <a:r>
              <a:rPr lang="en-US" sz="1600" b="1" dirty="0" smtClean="0">
                <a:solidFill>
                  <a:schemeClr val="tx1"/>
                </a:solidFill>
                <a:ea typeface="+mn-ea"/>
                <a:cs typeface="+mn-cs"/>
              </a:rPr>
              <a:t>7: </a:t>
            </a:r>
            <a:r>
              <a:rPr lang="en-US" sz="1600" b="1" dirty="0" smtClean="0">
                <a:solidFill>
                  <a:srgbClr val="0070C0"/>
                </a:solidFill>
                <a:ea typeface="+mn-ea"/>
                <a:cs typeface="+mn-cs"/>
              </a:rPr>
              <a:t>Swimming- Breast and Testing</a:t>
            </a:r>
            <a:r>
              <a:rPr lang="en-US" sz="1600" b="1" dirty="0">
                <a:solidFill>
                  <a:srgbClr val="0070C0"/>
                </a:solidFill>
                <a:ea typeface="+mn-ea"/>
                <a:cs typeface="+mn-cs"/>
              </a:rPr>
              <a:t>		</a:t>
            </a:r>
            <a:br>
              <a:rPr lang="en-US" sz="1600" b="1" dirty="0">
                <a:solidFill>
                  <a:srgbClr val="0070C0"/>
                </a:solidFill>
                <a:ea typeface="+mn-ea"/>
                <a:cs typeface="+mn-cs"/>
              </a:rPr>
            </a:br>
            <a:r>
              <a:rPr lang="en-US" sz="1600" b="1" dirty="0">
                <a:solidFill>
                  <a:srgbClr val="0070C0"/>
                </a:solidFill>
                <a:ea typeface="+mn-ea"/>
                <a:cs typeface="+mn-cs"/>
              </a:rPr>
              <a:t>	</a:t>
            </a:r>
            <a:r>
              <a:rPr lang="en-US" sz="1600" b="1" dirty="0">
                <a:solidFill>
                  <a:schemeClr val="tx1"/>
                </a:solidFill>
                <a:ea typeface="+mn-ea"/>
                <a:cs typeface="+mn-cs"/>
              </a:rPr>
              <a:t>Grade</a:t>
            </a:r>
            <a:r>
              <a:rPr lang="en-US" sz="1600" b="1" dirty="0">
                <a:solidFill>
                  <a:srgbClr val="0070C0"/>
                </a:solidFill>
                <a:ea typeface="+mn-ea"/>
                <a:cs typeface="+mn-cs"/>
              </a:rPr>
              <a:t> </a:t>
            </a:r>
            <a:r>
              <a:rPr lang="en-US" sz="1600" b="1" dirty="0" smtClean="0">
                <a:solidFill>
                  <a:schemeClr val="tx1"/>
                </a:solidFill>
                <a:ea typeface="+mn-ea"/>
                <a:cs typeface="+mn-cs"/>
              </a:rPr>
              <a:t>8</a:t>
            </a:r>
            <a:r>
              <a:rPr lang="en-US" sz="1600" b="1" dirty="0" smtClean="0">
                <a:solidFill>
                  <a:srgbClr val="0070C0"/>
                </a:solidFill>
                <a:ea typeface="+mn-ea"/>
                <a:cs typeface="+mn-cs"/>
              </a:rPr>
              <a:t>: </a:t>
            </a:r>
            <a:r>
              <a:rPr lang="en-US" sz="1600" b="1" dirty="0" smtClean="0">
                <a:solidFill>
                  <a:srgbClr val="0070C0"/>
                </a:solidFill>
              </a:rPr>
              <a:t>Swimming- Breast and Testing</a:t>
            </a:r>
            <a:r>
              <a:rPr lang="en-US" sz="1600" b="1" dirty="0">
                <a:solidFill>
                  <a:srgbClr val="0070C0"/>
                </a:solidFill>
                <a:ea typeface="+mn-ea"/>
                <a:cs typeface="+mn-cs"/>
              </a:rPr>
              <a:t>		</a:t>
            </a:r>
            <a:r>
              <a:rPr lang="en-US" sz="1600" b="1" dirty="0" smtClean="0">
                <a:solidFill>
                  <a:srgbClr val="0070C0"/>
                </a:solidFill>
                <a:ea typeface="+mn-ea"/>
                <a:cs typeface="+mn-cs"/>
              </a:rPr>
              <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chemeClr val="tx1"/>
                </a:solidFill>
                <a:ea typeface="+mn-ea"/>
                <a:cs typeface="+mn-cs"/>
              </a:rPr>
              <a:t>HS PE 1&amp;2: </a:t>
            </a:r>
            <a:r>
              <a:rPr lang="en-US" sz="1600" b="1" dirty="0" smtClean="0">
                <a:solidFill>
                  <a:srgbClr val="0070C0"/>
                </a:solidFill>
              </a:rPr>
              <a:t>Swimming-Breast and Testing</a:t>
            </a:r>
            <a:r>
              <a:rPr lang="en-US" sz="1600" b="1" dirty="0" smtClean="0">
                <a:solidFill>
                  <a:srgbClr val="0070C0"/>
                </a:solidFill>
                <a:ea typeface="+mn-ea"/>
                <a:cs typeface="+mn-cs"/>
              </a:rPr>
              <a:t/>
            </a:r>
            <a:br>
              <a:rPr lang="en-US" sz="1600" b="1" dirty="0" smtClean="0">
                <a:solidFill>
                  <a:srgbClr val="0070C0"/>
                </a:solidFill>
                <a:ea typeface="+mn-ea"/>
                <a:cs typeface="+mn-cs"/>
              </a:rPr>
            </a:br>
            <a:r>
              <a:rPr lang="en-US" sz="1600" dirty="0">
                <a:solidFill>
                  <a:srgbClr val="2F2B20"/>
                </a:solidFill>
                <a:ea typeface="+mn-ea"/>
                <a:cs typeface="+mn-cs"/>
              </a:rPr>
              <a:t/>
            </a:r>
            <a:br>
              <a:rPr lang="en-US" sz="1600" dirty="0">
                <a:solidFill>
                  <a:srgbClr val="2F2B20"/>
                </a:solidFill>
                <a:ea typeface="+mn-ea"/>
                <a:cs typeface="+mn-cs"/>
              </a:rPr>
            </a:br>
            <a:r>
              <a:rPr lang="en-US" sz="1800" b="1" u="sng" dirty="0">
                <a:solidFill>
                  <a:srgbClr val="FF0000"/>
                </a:solidFill>
                <a:ea typeface="+mn-ea"/>
                <a:cs typeface="+mn-cs"/>
              </a:rPr>
              <a:t>General News:</a:t>
            </a:r>
            <a:r>
              <a:rPr lang="en-US" sz="1600" b="1" u="sng" dirty="0">
                <a:solidFill>
                  <a:srgbClr val="2F2B20"/>
                </a:solidFill>
                <a:ea typeface="+mn-ea"/>
                <a:cs typeface="+mn-cs"/>
              </a:rPr>
              <a:t/>
            </a:r>
            <a:br>
              <a:rPr lang="en-US" sz="1600" b="1" u="sng" dirty="0">
                <a:solidFill>
                  <a:srgbClr val="2F2B20"/>
                </a:solidFill>
                <a:ea typeface="+mn-ea"/>
                <a:cs typeface="+mn-cs"/>
              </a:rPr>
            </a:br>
            <a:r>
              <a:rPr lang="en-US" sz="1600" dirty="0">
                <a:solidFill>
                  <a:srgbClr val="2F2B20"/>
                </a:solidFill>
                <a:ea typeface="+mn-ea"/>
                <a:cs typeface="+mn-cs"/>
              </a:rPr>
              <a:t>	</a:t>
            </a:r>
            <a:r>
              <a:rPr lang="en-US" sz="1600" b="1" dirty="0">
                <a:solidFill>
                  <a:srgbClr val="0070C0"/>
                </a:solidFill>
                <a:ea typeface="+mn-ea"/>
                <a:cs typeface="+mn-cs"/>
              </a:rPr>
              <a:t>1. </a:t>
            </a:r>
            <a:r>
              <a:rPr lang="en-US" sz="1600" b="1" dirty="0" smtClean="0">
                <a:solidFill>
                  <a:srgbClr val="0070C0"/>
                </a:solidFill>
                <a:ea typeface="+mn-ea"/>
                <a:cs typeface="+mn-cs"/>
              </a:rPr>
              <a:t>Last week for swimming!!</a:t>
            </a:r>
            <a:r>
              <a:rPr lang="en-US" sz="1600" b="1" dirty="0">
                <a:solidFill>
                  <a:srgbClr val="0070C0"/>
                </a:solidFill>
                <a:ea typeface="+mn-ea"/>
                <a:cs typeface="+mn-cs"/>
              </a:rPr>
              <a:t/>
            </a:r>
            <a:br>
              <a:rPr lang="en-US" sz="1600" b="1" dirty="0">
                <a:solidFill>
                  <a:srgbClr val="0070C0"/>
                </a:solidFill>
                <a:ea typeface="+mn-ea"/>
                <a:cs typeface="+mn-cs"/>
              </a:rPr>
            </a:br>
            <a:r>
              <a:rPr lang="en-US" sz="1600" b="1" dirty="0">
                <a:solidFill>
                  <a:srgbClr val="0070C0"/>
                </a:solidFill>
                <a:ea typeface="+mn-ea"/>
                <a:cs typeface="+mn-cs"/>
              </a:rPr>
              <a:t>	2. </a:t>
            </a:r>
            <a:r>
              <a:rPr lang="en-US" sz="1600" b="1" dirty="0" smtClean="0">
                <a:solidFill>
                  <a:srgbClr val="0070C0"/>
                </a:solidFill>
                <a:ea typeface="+mn-ea"/>
                <a:cs typeface="+mn-cs"/>
              </a:rPr>
              <a:t>ACAMIS Varsity Volleyball Underway!!</a:t>
            </a:r>
            <a:r>
              <a:rPr lang="en-US" sz="1600" b="1" dirty="0">
                <a:solidFill>
                  <a:srgbClr val="0070C0"/>
                </a:solidFill>
                <a:ea typeface="+mn-ea"/>
                <a:cs typeface="+mn-cs"/>
              </a:rPr>
              <a:t/>
            </a:r>
            <a:br>
              <a:rPr lang="en-US" sz="1600" b="1" dirty="0">
                <a:solidFill>
                  <a:srgbClr val="0070C0"/>
                </a:solidFill>
                <a:ea typeface="+mn-ea"/>
                <a:cs typeface="+mn-cs"/>
              </a:rPr>
            </a:br>
            <a:r>
              <a:rPr lang="en-US" sz="1600" b="1" dirty="0">
                <a:solidFill>
                  <a:srgbClr val="0070C0"/>
                </a:solidFill>
                <a:ea typeface="+mn-ea"/>
                <a:cs typeface="+mn-cs"/>
              </a:rPr>
              <a:t>	3. ASAP </a:t>
            </a:r>
            <a:r>
              <a:rPr lang="en-US" sz="1600" b="1" dirty="0" smtClean="0">
                <a:solidFill>
                  <a:srgbClr val="0070C0"/>
                </a:solidFill>
                <a:ea typeface="+mn-ea"/>
                <a:cs typeface="+mn-cs"/>
              </a:rPr>
              <a:t>will continue this week!</a:t>
            </a:r>
            <a:r>
              <a:rPr lang="en-US" sz="1600" b="1" dirty="0">
                <a:solidFill>
                  <a:srgbClr val="0070C0"/>
                </a:solidFill>
                <a:ea typeface="+mn-ea"/>
                <a:cs typeface="+mn-cs"/>
              </a:rPr>
              <a:t/>
            </a:r>
            <a:br>
              <a:rPr lang="en-US" sz="1600" b="1" dirty="0">
                <a:solidFill>
                  <a:srgbClr val="0070C0"/>
                </a:solidFill>
                <a:ea typeface="+mn-ea"/>
                <a:cs typeface="+mn-cs"/>
              </a:rPr>
            </a:br>
            <a:r>
              <a:rPr lang="en-US" sz="1600" b="1" dirty="0">
                <a:solidFill>
                  <a:srgbClr val="0070C0"/>
                </a:solidFill>
                <a:ea typeface="+mn-ea"/>
                <a:cs typeface="+mn-cs"/>
              </a:rPr>
              <a:t>	4. </a:t>
            </a:r>
            <a:r>
              <a:rPr lang="en-US" sz="1600" b="1" dirty="0" smtClean="0">
                <a:solidFill>
                  <a:srgbClr val="0070C0"/>
                </a:solidFill>
                <a:ea typeface="+mn-ea"/>
                <a:cs typeface="+mn-cs"/>
              </a:rPr>
              <a:t>Varsity Volleyball game September 12!</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5. Middle School Soccer practice </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   this week!!</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6. No school Thursday and Friday!</a:t>
            </a:r>
            <a:r>
              <a:rPr lang="en-US" sz="1600" dirty="0" smtClean="0">
                <a:solidFill>
                  <a:srgbClr val="2F2B20"/>
                </a:solidFill>
                <a:ea typeface="+mn-ea"/>
                <a:cs typeface="+mn-cs"/>
              </a:rPr>
              <a:t/>
            </a:r>
            <a:br>
              <a:rPr lang="en-US" sz="1600" dirty="0" smtClean="0">
                <a:solidFill>
                  <a:srgbClr val="2F2B20"/>
                </a:solidFill>
                <a:ea typeface="+mn-ea"/>
                <a:cs typeface="+mn-cs"/>
              </a:rPr>
            </a:br>
            <a:r>
              <a:rPr lang="en-US" sz="1600" dirty="0">
                <a:solidFill>
                  <a:srgbClr val="2F2B20"/>
                </a:solidFill>
                <a:ea typeface="+mn-ea"/>
                <a:cs typeface="+mn-cs"/>
              </a:rPr>
              <a:t/>
            </a:r>
            <a:br>
              <a:rPr lang="en-US" sz="1600" dirty="0">
                <a:solidFill>
                  <a:srgbClr val="2F2B20"/>
                </a:solidFill>
                <a:ea typeface="+mn-ea"/>
                <a:cs typeface="+mn-cs"/>
              </a:rPr>
            </a:br>
            <a:r>
              <a:rPr lang="en-US" sz="1800" b="1" u="sng" dirty="0">
                <a:solidFill>
                  <a:srgbClr val="FF0000"/>
                </a:solidFill>
                <a:ea typeface="+mn-ea"/>
                <a:cs typeface="+mn-cs"/>
              </a:rPr>
              <a:t>Things to bring:</a:t>
            </a:r>
            <a:r>
              <a:rPr lang="en-US" sz="1600" b="1" u="sng" dirty="0">
                <a:solidFill>
                  <a:srgbClr val="2F2B20"/>
                </a:solidFill>
                <a:ea typeface="+mn-ea"/>
                <a:cs typeface="+mn-cs"/>
              </a:rPr>
              <a:t/>
            </a:r>
            <a:br>
              <a:rPr lang="en-US" sz="1600" b="1" u="sng" dirty="0">
                <a:solidFill>
                  <a:srgbClr val="2F2B20"/>
                </a:solidFill>
                <a:ea typeface="+mn-ea"/>
                <a:cs typeface="+mn-cs"/>
              </a:rPr>
            </a:br>
            <a:r>
              <a:rPr lang="en-US" sz="1600" dirty="0">
                <a:solidFill>
                  <a:prstClr val="black"/>
                </a:solidFill>
                <a:ea typeface="+mn-ea"/>
                <a:cs typeface="+mn-cs"/>
              </a:rPr>
              <a:t>	</a:t>
            </a:r>
            <a:r>
              <a:rPr lang="en-US" sz="1600" b="1" dirty="0">
                <a:solidFill>
                  <a:srgbClr val="0070C0"/>
                </a:solidFill>
                <a:ea typeface="+mn-ea"/>
                <a:cs typeface="+mn-cs"/>
              </a:rPr>
              <a:t>1. Comfortable PE Attire: Shoes, </a:t>
            </a:r>
            <a:br>
              <a:rPr lang="en-US" sz="1600" b="1" dirty="0">
                <a:solidFill>
                  <a:srgbClr val="0070C0"/>
                </a:solidFill>
                <a:ea typeface="+mn-ea"/>
                <a:cs typeface="+mn-cs"/>
              </a:rPr>
            </a:br>
            <a:r>
              <a:rPr lang="en-US" sz="1600" b="1" dirty="0">
                <a:solidFill>
                  <a:srgbClr val="0070C0"/>
                </a:solidFill>
                <a:ea typeface="+mn-ea"/>
                <a:cs typeface="+mn-cs"/>
              </a:rPr>
              <a:t>	    shorts/Pants, T-shirt/Long sleeve 	</a:t>
            </a:r>
            <a:br>
              <a:rPr lang="en-US" sz="1600" b="1" dirty="0">
                <a:solidFill>
                  <a:srgbClr val="0070C0"/>
                </a:solidFill>
                <a:ea typeface="+mn-ea"/>
                <a:cs typeface="+mn-cs"/>
              </a:rPr>
            </a:br>
            <a:r>
              <a:rPr lang="en-US" sz="1600" b="1" dirty="0">
                <a:solidFill>
                  <a:srgbClr val="0070C0"/>
                </a:solidFill>
                <a:ea typeface="+mn-ea"/>
                <a:cs typeface="+mn-cs"/>
              </a:rPr>
              <a:t>	    shirt</a:t>
            </a:r>
            <a:br>
              <a:rPr lang="en-US" sz="1600" b="1" dirty="0">
                <a:solidFill>
                  <a:srgbClr val="0070C0"/>
                </a:solidFill>
                <a:ea typeface="+mn-ea"/>
                <a:cs typeface="+mn-cs"/>
              </a:rPr>
            </a:br>
            <a:r>
              <a:rPr lang="en-US" sz="1600" b="1" dirty="0">
                <a:solidFill>
                  <a:srgbClr val="0070C0"/>
                </a:solidFill>
                <a:ea typeface="+mn-ea"/>
                <a:cs typeface="+mn-cs"/>
              </a:rPr>
              <a:t>	2</a:t>
            </a:r>
            <a:r>
              <a:rPr lang="en-US" sz="1600" b="1" dirty="0" smtClean="0">
                <a:solidFill>
                  <a:srgbClr val="0070C0"/>
                </a:solidFill>
                <a:ea typeface="+mn-ea"/>
                <a:cs typeface="+mn-cs"/>
              </a:rPr>
              <a:t>. Bring a change of clothes to each  </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   class to earn full points</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3. Swimming: Goggles, Swim Suit, Swim </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   Cap, and Towel</a:t>
            </a:r>
            <a:r>
              <a:rPr lang="en-US" sz="1600" dirty="0">
                <a:solidFill>
                  <a:prstClr val="black"/>
                </a:solidFill>
                <a:ea typeface="+mn-ea"/>
                <a:cs typeface="+mn-cs"/>
              </a:rPr>
              <a:t/>
            </a:r>
            <a:br>
              <a:rPr lang="en-US" sz="1600" dirty="0">
                <a:solidFill>
                  <a:prstClr val="black"/>
                </a:solidFill>
                <a:ea typeface="+mn-ea"/>
                <a:cs typeface="+mn-cs"/>
              </a:rPr>
            </a:br>
            <a:r>
              <a:rPr lang="en-US" sz="1600" dirty="0">
                <a:solidFill>
                  <a:prstClr val="black"/>
                </a:solidFill>
                <a:ea typeface="+mn-ea"/>
                <a:cs typeface="+mn-cs"/>
              </a:rPr>
              <a:t/>
            </a:r>
            <a:br>
              <a:rPr lang="en-US" sz="1600" dirty="0">
                <a:solidFill>
                  <a:prstClr val="black"/>
                </a:solidFill>
                <a:ea typeface="+mn-ea"/>
                <a:cs typeface="+mn-cs"/>
              </a:rPr>
            </a:br>
            <a:r>
              <a:rPr lang="en-US" sz="1600" b="1" u="sng" dirty="0">
                <a:solidFill>
                  <a:srgbClr val="FF0000"/>
                </a:solidFill>
                <a:ea typeface="+mn-ea"/>
                <a:cs typeface="+mn-cs"/>
              </a:rPr>
              <a:t>Homework and Assignments:</a:t>
            </a:r>
            <a:r>
              <a:rPr lang="en-US" sz="1600" b="1" u="sng" dirty="0">
                <a:solidFill>
                  <a:prstClr val="black"/>
                </a:solidFill>
                <a:ea typeface="+mn-ea"/>
                <a:cs typeface="+mn-cs"/>
              </a:rPr>
              <a:t/>
            </a:r>
            <a:br>
              <a:rPr lang="en-US" sz="1600" b="1" u="sng" dirty="0">
                <a:solidFill>
                  <a:prstClr val="black"/>
                </a:solidFill>
                <a:ea typeface="+mn-ea"/>
                <a:cs typeface="+mn-cs"/>
              </a:rPr>
            </a:br>
            <a:r>
              <a:rPr lang="en-US" sz="1600" b="1" dirty="0">
                <a:solidFill>
                  <a:prstClr val="black"/>
                </a:solidFill>
                <a:ea typeface="+mn-ea"/>
                <a:cs typeface="+mn-cs"/>
              </a:rPr>
              <a:t>	</a:t>
            </a:r>
            <a:r>
              <a:rPr lang="en-US" sz="1600" b="1" dirty="0" smtClean="0">
                <a:solidFill>
                  <a:srgbClr val="0070C0"/>
                </a:solidFill>
                <a:ea typeface="+mn-ea"/>
                <a:cs typeface="+mn-cs"/>
              </a:rPr>
              <a:t>*No Homework</a:t>
            </a:r>
            <a:r>
              <a:rPr lang="en-US" sz="1400" dirty="0">
                <a:solidFill>
                  <a:srgbClr val="2F2B20"/>
                </a:solidFill>
                <a:ea typeface="+mn-ea"/>
                <a:cs typeface="+mn-cs"/>
              </a:rPr>
              <a:t/>
            </a:r>
            <a:br>
              <a:rPr lang="en-US" sz="1400" dirty="0">
                <a:solidFill>
                  <a:srgbClr val="2F2B20"/>
                </a:solidFill>
                <a:ea typeface="+mn-ea"/>
                <a:cs typeface="+mn-cs"/>
              </a:rPr>
            </a:br>
            <a:endParaRPr lang="en-US" dirty="0"/>
          </a:p>
        </p:txBody>
      </p:sp>
      <p:sp>
        <p:nvSpPr>
          <p:cNvPr id="5" name="TextBox 4"/>
          <p:cNvSpPr txBox="1"/>
          <p:nvPr/>
        </p:nvSpPr>
        <p:spPr>
          <a:xfrm>
            <a:off x="13855" y="76200"/>
            <a:ext cx="4558145" cy="707886"/>
          </a:xfrm>
          <a:prstGeom prst="rect">
            <a:avLst/>
          </a:prstGeom>
          <a:noFill/>
        </p:spPr>
        <p:txBody>
          <a:bodyPr wrap="square" rtlCol="0">
            <a:spAutoFit/>
          </a:bodyPr>
          <a:lstStyle/>
          <a:p>
            <a:pPr algn="ctr"/>
            <a:r>
              <a:rPr lang="en-US" sz="4000" b="1" dirty="0" smtClean="0">
                <a:solidFill>
                  <a:srgbClr val="FA9500"/>
                </a:solidFill>
              </a:rPr>
              <a:t>PE Newsletter # 5</a:t>
            </a:r>
            <a:endParaRPr lang="en-US" sz="4000" b="1" dirty="0">
              <a:solidFill>
                <a:srgbClr val="FA9500"/>
              </a:solidFill>
            </a:endParaRPr>
          </a:p>
        </p:txBody>
      </p:sp>
      <p:sp>
        <p:nvSpPr>
          <p:cNvPr id="7" name="TextBox 6"/>
          <p:cNvSpPr txBox="1"/>
          <p:nvPr/>
        </p:nvSpPr>
        <p:spPr>
          <a:xfrm>
            <a:off x="4572000" y="430143"/>
            <a:ext cx="3657600" cy="1015663"/>
          </a:xfrm>
          <a:prstGeom prst="rect">
            <a:avLst/>
          </a:prstGeom>
          <a:noFill/>
        </p:spPr>
        <p:txBody>
          <a:bodyPr wrap="square" rtlCol="0">
            <a:spAutoFit/>
          </a:bodyPr>
          <a:lstStyle/>
          <a:p>
            <a:pPr algn="ctr"/>
            <a:r>
              <a:rPr lang="en-US" sz="2400" b="1" dirty="0" smtClean="0">
                <a:solidFill>
                  <a:srgbClr val="FFFF00"/>
                </a:solidFill>
              </a:rPr>
              <a:t>Shot of the Week: </a:t>
            </a:r>
          </a:p>
          <a:p>
            <a:pPr algn="ctr"/>
            <a:r>
              <a:rPr lang="en-US" sz="3600" b="1" smtClean="0">
                <a:solidFill>
                  <a:srgbClr val="FA9500"/>
                </a:solidFill>
              </a:rPr>
              <a:t>Inquiry:</a:t>
            </a:r>
            <a:endParaRPr lang="en-US" sz="3600" b="1" dirty="0" smtClean="0">
              <a:solidFill>
                <a:srgbClr val="FA95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453062"/>
            <a:ext cx="3657600" cy="5404937"/>
          </a:xfrm>
          <a:prstGeom prst="rect">
            <a:avLst/>
          </a:prstGeom>
        </p:spPr>
      </p:pic>
    </p:spTree>
    <p:extLst>
      <p:ext uri="{BB962C8B-B14F-4D97-AF65-F5344CB8AC3E}">
        <p14:creationId xmlns:p14="http://schemas.microsoft.com/office/powerpoint/2010/main" val="3789750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5" y="5486400"/>
            <a:ext cx="8524766" cy="1612323"/>
          </a:xfrm>
        </p:spPr>
        <p:txBody>
          <a:bodyPr>
            <a:normAutofit fontScale="90000"/>
          </a:bodyPr>
          <a:lstStyle/>
          <a:p>
            <a:pPr lvl="0">
              <a:spcBef>
                <a:spcPct val="20000"/>
              </a:spcBef>
            </a:pPr>
            <a:r>
              <a:rPr lang="en-US" sz="1800" b="1" u="sng" dirty="0">
                <a:solidFill>
                  <a:srgbClr val="FF0000"/>
                </a:solidFill>
                <a:ea typeface="+mn-ea"/>
                <a:cs typeface="+mn-cs"/>
              </a:rPr>
              <a:t>Weekly Activities: </a:t>
            </a:r>
            <a:r>
              <a:rPr lang="en-US" sz="1800" b="1" u="sng" dirty="0" smtClean="0">
                <a:solidFill>
                  <a:srgbClr val="FF0000"/>
                </a:solidFill>
                <a:ea typeface="+mn-ea"/>
                <a:cs typeface="+mn-cs"/>
              </a:rPr>
              <a:t>09/19/2016-09/22/2016</a:t>
            </a:r>
            <a:r>
              <a:rPr lang="en-US" sz="1600" dirty="0">
                <a:solidFill>
                  <a:srgbClr val="2F2B20"/>
                </a:solidFill>
                <a:ea typeface="+mn-ea"/>
                <a:cs typeface="+mn-cs"/>
              </a:rPr>
              <a:t>	</a:t>
            </a:r>
            <a:r>
              <a:rPr lang="en-US" sz="1600" b="1" dirty="0">
                <a:solidFill>
                  <a:srgbClr val="0070C0"/>
                </a:solidFill>
                <a:ea typeface="+mn-ea"/>
                <a:cs typeface="+mn-cs"/>
              </a:rPr>
              <a:t>		</a:t>
            </a:r>
            <a:br>
              <a:rPr lang="en-US" sz="1600" b="1" dirty="0">
                <a:solidFill>
                  <a:srgbClr val="0070C0"/>
                </a:solidFill>
                <a:ea typeface="+mn-ea"/>
                <a:cs typeface="+mn-cs"/>
              </a:rPr>
            </a:br>
            <a:r>
              <a:rPr lang="en-US" sz="1600" b="1" dirty="0">
                <a:solidFill>
                  <a:srgbClr val="0070C0"/>
                </a:solidFill>
                <a:ea typeface="+mn-ea"/>
                <a:cs typeface="+mn-cs"/>
              </a:rPr>
              <a:t>	</a:t>
            </a:r>
            <a:r>
              <a:rPr lang="en-US" sz="1600" b="1" dirty="0">
                <a:solidFill>
                  <a:schemeClr val="tx1"/>
                </a:solidFill>
                <a:ea typeface="+mn-ea"/>
                <a:cs typeface="+mn-cs"/>
              </a:rPr>
              <a:t>Grade </a:t>
            </a:r>
            <a:r>
              <a:rPr lang="en-US" sz="1600" b="1" dirty="0" smtClean="0">
                <a:solidFill>
                  <a:schemeClr val="tx1"/>
                </a:solidFill>
                <a:ea typeface="+mn-ea"/>
                <a:cs typeface="+mn-cs"/>
              </a:rPr>
              <a:t>7: </a:t>
            </a:r>
            <a:r>
              <a:rPr lang="en-US" sz="1600" b="1" dirty="0" smtClean="0">
                <a:solidFill>
                  <a:srgbClr val="0070C0"/>
                </a:solidFill>
                <a:ea typeface="+mn-ea"/>
                <a:cs typeface="+mn-cs"/>
              </a:rPr>
              <a:t>Swimming- Swim Test</a:t>
            </a:r>
            <a:r>
              <a:rPr lang="en-US" sz="1600" b="1" dirty="0">
                <a:solidFill>
                  <a:srgbClr val="0070C0"/>
                </a:solidFill>
                <a:ea typeface="+mn-ea"/>
                <a:cs typeface="+mn-cs"/>
              </a:rPr>
              <a:t>		</a:t>
            </a:r>
            <a:br>
              <a:rPr lang="en-US" sz="1600" b="1" dirty="0">
                <a:solidFill>
                  <a:srgbClr val="0070C0"/>
                </a:solidFill>
                <a:ea typeface="+mn-ea"/>
                <a:cs typeface="+mn-cs"/>
              </a:rPr>
            </a:br>
            <a:r>
              <a:rPr lang="en-US" sz="1600" b="1" dirty="0">
                <a:solidFill>
                  <a:srgbClr val="0070C0"/>
                </a:solidFill>
                <a:ea typeface="+mn-ea"/>
                <a:cs typeface="+mn-cs"/>
              </a:rPr>
              <a:t>	</a:t>
            </a:r>
            <a:r>
              <a:rPr lang="en-US" sz="1600" b="1" dirty="0">
                <a:solidFill>
                  <a:schemeClr val="tx1"/>
                </a:solidFill>
                <a:ea typeface="+mn-ea"/>
                <a:cs typeface="+mn-cs"/>
              </a:rPr>
              <a:t>Grade</a:t>
            </a:r>
            <a:r>
              <a:rPr lang="en-US" sz="1600" b="1" dirty="0">
                <a:solidFill>
                  <a:srgbClr val="0070C0"/>
                </a:solidFill>
                <a:ea typeface="+mn-ea"/>
                <a:cs typeface="+mn-cs"/>
              </a:rPr>
              <a:t> </a:t>
            </a:r>
            <a:r>
              <a:rPr lang="en-US" sz="1600" b="1" dirty="0" smtClean="0">
                <a:solidFill>
                  <a:schemeClr val="tx1"/>
                </a:solidFill>
                <a:ea typeface="+mn-ea"/>
                <a:cs typeface="+mn-cs"/>
              </a:rPr>
              <a:t>8</a:t>
            </a:r>
            <a:r>
              <a:rPr lang="en-US" sz="1600" b="1" dirty="0" smtClean="0">
                <a:solidFill>
                  <a:srgbClr val="0070C0"/>
                </a:solidFill>
                <a:ea typeface="+mn-ea"/>
                <a:cs typeface="+mn-cs"/>
              </a:rPr>
              <a:t>: </a:t>
            </a:r>
            <a:r>
              <a:rPr lang="en-US" sz="1600" b="1" dirty="0" smtClean="0">
                <a:solidFill>
                  <a:srgbClr val="0070C0"/>
                </a:solidFill>
              </a:rPr>
              <a:t>Swimming- Swim Test</a:t>
            </a:r>
            <a:r>
              <a:rPr lang="en-US" sz="1600" b="1" dirty="0">
                <a:solidFill>
                  <a:srgbClr val="0070C0"/>
                </a:solidFill>
                <a:ea typeface="+mn-ea"/>
                <a:cs typeface="+mn-cs"/>
              </a:rPr>
              <a:t>		</a:t>
            </a:r>
            <a:r>
              <a:rPr lang="en-US" sz="1600" b="1" dirty="0" smtClean="0">
                <a:solidFill>
                  <a:srgbClr val="0070C0"/>
                </a:solidFill>
                <a:ea typeface="+mn-ea"/>
                <a:cs typeface="+mn-cs"/>
              </a:rPr>
              <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chemeClr val="tx1"/>
                </a:solidFill>
                <a:ea typeface="+mn-ea"/>
                <a:cs typeface="+mn-cs"/>
              </a:rPr>
              <a:t>HS PE 1&amp;2: </a:t>
            </a:r>
            <a:r>
              <a:rPr lang="en-US" sz="1600" b="1" dirty="0" smtClean="0">
                <a:solidFill>
                  <a:srgbClr val="0070C0"/>
                </a:solidFill>
              </a:rPr>
              <a:t>Swimming- Swim Test</a:t>
            </a:r>
            <a:r>
              <a:rPr lang="en-US" sz="1600" b="1" dirty="0" smtClean="0">
                <a:solidFill>
                  <a:srgbClr val="0070C0"/>
                </a:solidFill>
                <a:ea typeface="+mn-ea"/>
                <a:cs typeface="+mn-cs"/>
              </a:rPr>
              <a:t/>
            </a:r>
            <a:br>
              <a:rPr lang="en-US" sz="1600" b="1" dirty="0" smtClean="0">
                <a:solidFill>
                  <a:srgbClr val="0070C0"/>
                </a:solidFill>
                <a:ea typeface="+mn-ea"/>
                <a:cs typeface="+mn-cs"/>
              </a:rPr>
            </a:br>
            <a:r>
              <a:rPr lang="en-US" sz="1600" dirty="0">
                <a:solidFill>
                  <a:srgbClr val="2F2B20"/>
                </a:solidFill>
                <a:ea typeface="+mn-ea"/>
                <a:cs typeface="+mn-cs"/>
              </a:rPr>
              <a:t/>
            </a:r>
            <a:br>
              <a:rPr lang="en-US" sz="1600" dirty="0">
                <a:solidFill>
                  <a:srgbClr val="2F2B20"/>
                </a:solidFill>
                <a:ea typeface="+mn-ea"/>
                <a:cs typeface="+mn-cs"/>
              </a:rPr>
            </a:br>
            <a:r>
              <a:rPr lang="en-US" sz="1800" b="1" u="sng" dirty="0">
                <a:solidFill>
                  <a:srgbClr val="FF0000"/>
                </a:solidFill>
                <a:ea typeface="+mn-ea"/>
                <a:cs typeface="+mn-cs"/>
              </a:rPr>
              <a:t>General News:</a:t>
            </a:r>
            <a:r>
              <a:rPr lang="en-US" sz="1600" b="1" u="sng" dirty="0">
                <a:solidFill>
                  <a:srgbClr val="2F2B20"/>
                </a:solidFill>
                <a:ea typeface="+mn-ea"/>
                <a:cs typeface="+mn-cs"/>
              </a:rPr>
              <a:t/>
            </a:r>
            <a:br>
              <a:rPr lang="en-US" sz="1600" b="1" u="sng" dirty="0">
                <a:solidFill>
                  <a:srgbClr val="2F2B20"/>
                </a:solidFill>
                <a:ea typeface="+mn-ea"/>
                <a:cs typeface="+mn-cs"/>
              </a:rPr>
            </a:br>
            <a:r>
              <a:rPr lang="en-US" sz="1600" dirty="0">
                <a:solidFill>
                  <a:srgbClr val="2F2B20"/>
                </a:solidFill>
                <a:ea typeface="+mn-ea"/>
                <a:cs typeface="+mn-cs"/>
              </a:rPr>
              <a:t>	</a:t>
            </a:r>
            <a:r>
              <a:rPr lang="en-US" sz="1600" b="1" dirty="0">
                <a:solidFill>
                  <a:srgbClr val="0070C0"/>
                </a:solidFill>
                <a:ea typeface="+mn-ea"/>
                <a:cs typeface="+mn-cs"/>
              </a:rPr>
              <a:t>1. </a:t>
            </a:r>
            <a:r>
              <a:rPr lang="en-US" sz="1600" b="1" dirty="0" smtClean="0">
                <a:solidFill>
                  <a:srgbClr val="0070C0"/>
                </a:solidFill>
                <a:ea typeface="+mn-ea"/>
                <a:cs typeface="+mn-cs"/>
              </a:rPr>
              <a:t>Last week for swimming!!</a:t>
            </a:r>
            <a:r>
              <a:rPr lang="en-US" sz="1600" b="1" dirty="0">
                <a:solidFill>
                  <a:srgbClr val="0070C0"/>
                </a:solidFill>
                <a:ea typeface="+mn-ea"/>
                <a:cs typeface="+mn-cs"/>
              </a:rPr>
              <a:t/>
            </a:r>
            <a:br>
              <a:rPr lang="en-US" sz="1600" b="1" dirty="0">
                <a:solidFill>
                  <a:srgbClr val="0070C0"/>
                </a:solidFill>
                <a:ea typeface="+mn-ea"/>
                <a:cs typeface="+mn-cs"/>
              </a:rPr>
            </a:br>
            <a:r>
              <a:rPr lang="en-US" sz="1600" b="1" dirty="0">
                <a:solidFill>
                  <a:srgbClr val="0070C0"/>
                </a:solidFill>
                <a:ea typeface="+mn-ea"/>
                <a:cs typeface="+mn-cs"/>
              </a:rPr>
              <a:t>	2. </a:t>
            </a:r>
            <a:r>
              <a:rPr lang="en-US" sz="1600" b="1" dirty="0" smtClean="0">
                <a:solidFill>
                  <a:srgbClr val="0070C0"/>
                </a:solidFill>
                <a:ea typeface="+mn-ea"/>
                <a:cs typeface="+mn-cs"/>
              </a:rPr>
              <a:t>ACAMIS Varsity Volleyball Underway!!</a:t>
            </a:r>
            <a:r>
              <a:rPr lang="en-US" sz="1600" b="1" dirty="0">
                <a:solidFill>
                  <a:srgbClr val="0070C0"/>
                </a:solidFill>
                <a:ea typeface="+mn-ea"/>
                <a:cs typeface="+mn-cs"/>
              </a:rPr>
              <a:t/>
            </a:r>
            <a:br>
              <a:rPr lang="en-US" sz="1600" b="1" dirty="0">
                <a:solidFill>
                  <a:srgbClr val="0070C0"/>
                </a:solidFill>
                <a:ea typeface="+mn-ea"/>
                <a:cs typeface="+mn-cs"/>
              </a:rPr>
            </a:br>
            <a:r>
              <a:rPr lang="en-US" sz="1600" b="1" dirty="0">
                <a:solidFill>
                  <a:srgbClr val="0070C0"/>
                </a:solidFill>
                <a:ea typeface="+mn-ea"/>
                <a:cs typeface="+mn-cs"/>
              </a:rPr>
              <a:t>	3. ASAP </a:t>
            </a:r>
            <a:r>
              <a:rPr lang="en-US" sz="1600" b="1" dirty="0" smtClean="0">
                <a:solidFill>
                  <a:srgbClr val="0070C0"/>
                </a:solidFill>
                <a:ea typeface="+mn-ea"/>
                <a:cs typeface="+mn-cs"/>
              </a:rPr>
              <a:t>will continue this week!</a:t>
            </a:r>
            <a:r>
              <a:rPr lang="en-US" sz="1600" b="1" dirty="0">
                <a:solidFill>
                  <a:srgbClr val="0070C0"/>
                </a:solidFill>
                <a:ea typeface="+mn-ea"/>
                <a:cs typeface="+mn-cs"/>
              </a:rPr>
              <a:t/>
            </a:r>
            <a:br>
              <a:rPr lang="en-US" sz="1600" b="1" dirty="0">
                <a:solidFill>
                  <a:srgbClr val="0070C0"/>
                </a:solidFill>
                <a:ea typeface="+mn-ea"/>
                <a:cs typeface="+mn-cs"/>
              </a:rPr>
            </a:br>
            <a:r>
              <a:rPr lang="en-US" sz="1600" b="1" dirty="0">
                <a:solidFill>
                  <a:srgbClr val="0070C0"/>
                </a:solidFill>
                <a:ea typeface="+mn-ea"/>
                <a:cs typeface="+mn-cs"/>
              </a:rPr>
              <a:t>	4. </a:t>
            </a:r>
            <a:r>
              <a:rPr lang="en-US" sz="1600" b="1" dirty="0" smtClean="0">
                <a:solidFill>
                  <a:srgbClr val="0070C0"/>
                </a:solidFill>
                <a:ea typeface="+mn-ea"/>
                <a:cs typeface="+mn-cs"/>
              </a:rPr>
              <a:t>Staff Game Thursday for Volleyball!</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5. Middle School Soccer practice </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   this week!!</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6. No school Friday!</a:t>
            </a:r>
            <a:r>
              <a:rPr lang="en-US" sz="1600" dirty="0" smtClean="0">
                <a:solidFill>
                  <a:srgbClr val="2F2B20"/>
                </a:solidFill>
                <a:ea typeface="+mn-ea"/>
                <a:cs typeface="+mn-cs"/>
              </a:rPr>
              <a:t/>
            </a:r>
            <a:br>
              <a:rPr lang="en-US" sz="1600" dirty="0" smtClean="0">
                <a:solidFill>
                  <a:srgbClr val="2F2B20"/>
                </a:solidFill>
                <a:ea typeface="+mn-ea"/>
                <a:cs typeface="+mn-cs"/>
              </a:rPr>
            </a:br>
            <a:r>
              <a:rPr lang="en-US" sz="1600" dirty="0">
                <a:solidFill>
                  <a:srgbClr val="2F2B20"/>
                </a:solidFill>
                <a:ea typeface="+mn-ea"/>
                <a:cs typeface="+mn-cs"/>
              </a:rPr>
              <a:t/>
            </a:r>
            <a:br>
              <a:rPr lang="en-US" sz="1600" dirty="0">
                <a:solidFill>
                  <a:srgbClr val="2F2B20"/>
                </a:solidFill>
                <a:ea typeface="+mn-ea"/>
                <a:cs typeface="+mn-cs"/>
              </a:rPr>
            </a:br>
            <a:r>
              <a:rPr lang="en-US" sz="1800" b="1" u="sng" dirty="0">
                <a:solidFill>
                  <a:srgbClr val="FF0000"/>
                </a:solidFill>
                <a:ea typeface="+mn-ea"/>
                <a:cs typeface="+mn-cs"/>
              </a:rPr>
              <a:t>Things to bring:</a:t>
            </a:r>
            <a:r>
              <a:rPr lang="en-US" sz="1600" b="1" u="sng" dirty="0">
                <a:solidFill>
                  <a:srgbClr val="2F2B20"/>
                </a:solidFill>
                <a:ea typeface="+mn-ea"/>
                <a:cs typeface="+mn-cs"/>
              </a:rPr>
              <a:t/>
            </a:r>
            <a:br>
              <a:rPr lang="en-US" sz="1600" b="1" u="sng" dirty="0">
                <a:solidFill>
                  <a:srgbClr val="2F2B20"/>
                </a:solidFill>
                <a:ea typeface="+mn-ea"/>
                <a:cs typeface="+mn-cs"/>
              </a:rPr>
            </a:br>
            <a:r>
              <a:rPr lang="en-US" sz="1600" dirty="0">
                <a:solidFill>
                  <a:prstClr val="black"/>
                </a:solidFill>
                <a:ea typeface="+mn-ea"/>
                <a:cs typeface="+mn-cs"/>
              </a:rPr>
              <a:t>	</a:t>
            </a:r>
            <a:r>
              <a:rPr lang="en-US" sz="1600" b="1" dirty="0">
                <a:solidFill>
                  <a:srgbClr val="0070C0"/>
                </a:solidFill>
                <a:ea typeface="+mn-ea"/>
                <a:cs typeface="+mn-cs"/>
              </a:rPr>
              <a:t>1. Comfortable PE Attire: Shoes, </a:t>
            </a:r>
            <a:br>
              <a:rPr lang="en-US" sz="1600" b="1" dirty="0">
                <a:solidFill>
                  <a:srgbClr val="0070C0"/>
                </a:solidFill>
                <a:ea typeface="+mn-ea"/>
                <a:cs typeface="+mn-cs"/>
              </a:rPr>
            </a:br>
            <a:r>
              <a:rPr lang="en-US" sz="1600" b="1" dirty="0">
                <a:solidFill>
                  <a:srgbClr val="0070C0"/>
                </a:solidFill>
                <a:ea typeface="+mn-ea"/>
                <a:cs typeface="+mn-cs"/>
              </a:rPr>
              <a:t>	    shorts/Pants, T-shirt/Long sleeve 	</a:t>
            </a:r>
            <a:br>
              <a:rPr lang="en-US" sz="1600" b="1" dirty="0">
                <a:solidFill>
                  <a:srgbClr val="0070C0"/>
                </a:solidFill>
                <a:ea typeface="+mn-ea"/>
                <a:cs typeface="+mn-cs"/>
              </a:rPr>
            </a:br>
            <a:r>
              <a:rPr lang="en-US" sz="1600" b="1" dirty="0">
                <a:solidFill>
                  <a:srgbClr val="0070C0"/>
                </a:solidFill>
                <a:ea typeface="+mn-ea"/>
                <a:cs typeface="+mn-cs"/>
              </a:rPr>
              <a:t>	    shirt</a:t>
            </a:r>
            <a:br>
              <a:rPr lang="en-US" sz="1600" b="1" dirty="0">
                <a:solidFill>
                  <a:srgbClr val="0070C0"/>
                </a:solidFill>
                <a:ea typeface="+mn-ea"/>
                <a:cs typeface="+mn-cs"/>
              </a:rPr>
            </a:br>
            <a:r>
              <a:rPr lang="en-US" sz="1600" b="1" dirty="0">
                <a:solidFill>
                  <a:srgbClr val="0070C0"/>
                </a:solidFill>
                <a:ea typeface="+mn-ea"/>
                <a:cs typeface="+mn-cs"/>
              </a:rPr>
              <a:t>	2</a:t>
            </a:r>
            <a:r>
              <a:rPr lang="en-US" sz="1600" b="1" dirty="0" smtClean="0">
                <a:solidFill>
                  <a:srgbClr val="0070C0"/>
                </a:solidFill>
                <a:ea typeface="+mn-ea"/>
                <a:cs typeface="+mn-cs"/>
              </a:rPr>
              <a:t>. Bring a change of clothes to each  </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   class to earn full points</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3. Swimming: Goggles, Swim Suit, Swim </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   Cap, and Towel</a:t>
            </a:r>
            <a:r>
              <a:rPr lang="en-US" sz="1600" dirty="0">
                <a:solidFill>
                  <a:prstClr val="black"/>
                </a:solidFill>
                <a:ea typeface="+mn-ea"/>
                <a:cs typeface="+mn-cs"/>
              </a:rPr>
              <a:t/>
            </a:r>
            <a:br>
              <a:rPr lang="en-US" sz="1600" dirty="0">
                <a:solidFill>
                  <a:prstClr val="black"/>
                </a:solidFill>
                <a:ea typeface="+mn-ea"/>
                <a:cs typeface="+mn-cs"/>
              </a:rPr>
            </a:br>
            <a:r>
              <a:rPr lang="en-US" sz="1600" dirty="0">
                <a:solidFill>
                  <a:prstClr val="black"/>
                </a:solidFill>
                <a:ea typeface="+mn-ea"/>
                <a:cs typeface="+mn-cs"/>
              </a:rPr>
              <a:t/>
            </a:r>
            <a:br>
              <a:rPr lang="en-US" sz="1600" dirty="0">
                <a:solidFill>
                  <a:prstClr val="black"/>
                </a:solidFill>
                <a:ea typeface="+mn-ea"/>
                <a:cs typeface="+mn-cs"/>
              </a:rPr>
            </a:br>
            <a:r>
              <a:rPr lang="en-US" sz="1600" b="1" u="sng" dirty="0">
                <a:solidFill>
                  <a:srgbClr val="FF0000"/>
                </a:solidFill>
                <a:ea typeface="+mn-ea"/>
                <a:cs typeface="+mn-cs"/>
              </a:rPr>
              <a:t>Homework and Assignments:</a:t>
            </a:r>
            <a:r>
              <a:rPr lang="en-US" sz="1600" b="1" u="sng" dirty="0">
                <a:solidFill>
                  <a:prstClr val="black"/>
                </a:solidFill>
                <a:ea typeface="+mn-ea"/>
                <a:cs typeface="+mn-cs"/>
              </a:rPr>
              <a:t/>
            </a:r>
            <a:br>
              <a:rPr lang="en-US" sz="1600" b="1" u="sng" dirty="0">
                <a:solidFill>
                  <a:prstClr val="black"/>
                </a:solidFill>
                <a:ea typeface="+mn-ea"/>
                <a:cs typeface="+mn-cs"/>
              </a:rPr>
            </a:br>
            <a:r>
              <a:rPr lang="en-US" sz="1600" b="1" dirty="0">
                <a:solidFill>
                  <a:prstClr val="black"/>
                </a:solidFill>
                <a:ea typeface="+mn-ea"/>
                <a:cs typeface="+mn-cs"/>
              </a:rPr>
              <a:t>	</a:t>
            </a:r>
            <a:r>
              <a:rPr lang="en-US" sz="1600" b="1" dirty="0" smtClean="0">
                <a:solidFill>
                  <a:srgbClr val="0070C0"/>
                </a:solidFill>
                <a:ea typeface="+mn-ea"/>
                <a:cs typeface="+mn-cs"/>
              </a:rPr>
              <a:t>*No Homework</a:t>
            </a:r>
            <a:r>
              <a:rPr lang="en-US" sz="1400" dirty="0">
                <a:solidFill>
                  <a:srgbClr val="2F2B20"/>
                </a:solidFill>
                <a:ea typeface="+mn-ea"/>
                <a:cs typeface="+mn-cs"/>
              </a:rPr>
              <a:t/>
            </a:r>
            <a:br>
              <a:rPr lang="en-US" sz="1400" dirty="0">
                <a:solidFill>
                  <a:srgbClr val="2F2B20"/>
                </a:solidFill>
                <a:ea typeface="+mn-ea"/>
                <a:cs typeface="+mn-cs"/>
              </a:rPr>
            </a:br>
            <a:endParaRPr lang="en-US" dirty="0"/>
          </a:p>
        </p:txBody>
      </p:sp>
      <p:sp>
        <p:nvSpPr>
          <p:cNvPr id="5" name="TextBox 4"/>
          <p:cNvSpPr txBox="1"/>
          <p:nvPr/>
        </p:nvSpPr>
        <p:spPr>
          <a:xfrm>
            <a:off x="13855" y="76200"/>
            <a:ext cx="4558145" cy="707886"/>
          </a:xfrm>
          <a:prstGeom prst="rect">
            <a:avLst/>
          </a:prstGeom>
          <a:noFill/>
        </p:spPr>
        <p:txBody>
          <a:bodyPr wrap="square" rtlCol="0">
            <a:spAutoFit/>
          </a:bodyPr>
          <a:lstStyle/>
          <a:p>
            <a:pPr algn="ctr"/>
            <a:r>
              <a:rPr lang="en-US" sz="4000" b="1" dirty="0" smtClean="0">
                <a:solidFill>
                  <a:srgbClr val="FA9500"/>
                </a:solidFill>
              </a:rPr>
              <a:t>PE Newsletter # 6</a:t>
            </a:r>
            <a:endParaRPr lang="en-US" sz="4000" b="1" dirty="0">
              <a:solidFill>
                <a:srgbClr val="FA9500"/>
              </a:solidFill>
            </a:endParaRPr>
          </a:p>
        </p:txBody>
      </p:sp>
      <p:sp>
        <p:nvSpPr>
          <p:cNvPr id="7" name="TextBox 6"/>
          <p:cNvSpPr txBox="1"/>
          <p:nvPr/>
        </p:nvSpPr>
        <p:spPr>
          <a:xfrm>
            <a:off x="4572000" y="430143"/>
            <a:ext cx="3657600" cy="1569660"/>
          </a:xfrm>
          <a:prstGeom prst="rect">
            <a:avLst/>
          </a:prstGeom>
          <a:noFill/>
        </p:spPr>
        <p:txBody>
          <a:bodyPr wrap="square" rtlCol="0">
            <a:spAutoFit/>
          </a:bodyPr>
          <a:lstStyle/>
          <a:p>
            <a:pPr algn="ctr"/>
            <a:r>
              <a:rPr lang="en-US" sz="2400" b="1" dirty="0" smtClean="0">
                <a:solidFill>
                  <a:srgbClr val="FFFF00"/>
                </a:solidFill>
              </a:rPr>
              <a:t>Shot of the Week: </a:t>
            </a:r>
          </a:p>
          <a:p>
            <a:pPr algn="ctr"/>
            <a:r>
              <a:rPr lang="en-US" sz="3600" b="1" dirty="0" smtClean="0">
                <a:solidFill>
                  <a:srgbClr val="FA9500"/>
                </a:solidFill>
              </a:rPr>
              <a:t>ACAMIS Jackets: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514600"/>
            <a:ext cx="3657600" cy="3505200"/>
          </a:xfrm>
          <a:prstGeom prst="rect">
            <a:avLst/>
          </a:prstGeom>
        </p:spPr>
      </p:pic>
    </p:spTree>
    <p:extLst>
      <p:ext uri="{BB962C8B-B14F-4D97-AF65-F5344CB8AC3E}">
        <p14:creationId xmlns:p14="http://schemas.microsoft.com/office/powerpoint/2010/main" val="543319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5" y="5486400"/>
            <a:ext cx="8524766" cy="1612323"/>
          </a:xfrm>
        </p:spPr>
        <p:txBody>
          <a:bodyPr>
            <a:normAutofit fontScale="90000"/>
          </a:bodyPr>
          <a:lstStyle/>
          <a:p>
            <a:pPr lvl="0">
              <a:spcBef>
                <a:spcPct val="20000"/>
              </a:spcBef>
            </a:pPr>
            <a:r>
              <a:rPr lang="en-US" sz="1800" b="1" u="sng" dirty="0">
                <a:solidFill>
                  <a:srgbClr val="FF0000"/>
                </a:solidFill>
                <a:ea typeface="+mn-ea"/>
                <a:cs typeface="+mn-cs"/>
              </a:rPr>
              <a:t>Weekly Activities: </a:t>
            </a:r>
            <a:r>
              <a:rPr lang="en-US" sz="1800" b="1" u="sng" dirty="0" smtClean="0">
                <a:solidFill>
                  <a:srgbClr val="FF0000"/>
                </a:solidFill>
                <a:ea typeface="+mn-ea"/>
                <a:cs typeface="+mn-cs"/>
              </a:rPr>
              <a:t>09/26/2016-09/30/2016</a:t>
            </a:r>
            <a:r>
              <a:rPr lang="en-US" sz="1600" dirty="0">
                <a:solidFill>
                  <a:srgbClr val="2F2B20"/>
                </a:solidFill>
                <a:ea typeface="+mn-ea"/>
                <a:cs typeface="+mn-cs"/>
              </a:rPr>
              <a:t>	</a:t>
            </a:r>
            <a:r>
              <a:rPr lang="en-US" sz="1600" b="1" dirty="0">
                <a:solidFill>
                  <a:srgbClr val="0070C0"/>
                </a:solidFill>
                <a:ea typeface="+mn-ea"/>
                <a:cs typeface="+mn-cs"/>
              </a:rPr>
              <a:t>		</a:t>
            </a:r>
            <a:br>
              <a:rPr lang="en-US" sz="1600" b="1" dirty="0">
                <a:solidFill>
                  <a:srgbClr val="0070C0"/>
                </a:solidFill>
                <a:ea typeface="+mn-ea"/>
                <a:cs typeface="+mn-cs"/>
              </a:rPr>
            </a:br>
            <a:r>
              <a:rPr lang="en-US" sz="1600" b="1" dirty="0">
                <a:solidFill>
                  <a:srgbClr val="0070C0"/>
                </a:solidFill>
                <a:ea typeface="+mn-ea"/>
                <a:cs typeface="+mn-cs"/>
              </a:rPr>
              <a:t>	</a:t>
            </a:r>
            <a:r>
              <a:rPr lang="en-US" sz="1600" b="1" dirty="0">
                <a:solidFill>
                  <a:schemeClr val="tx1"/>
                </a:solidFill>
                <a:ea typeface="+mn-ea"/>
                <a:cs typeface="+mn-cs"/>
              </a:rPr>
              <a:t>Grade </a:t>
            </a:r>
            <a:r>
              <a:rPr lang="en-US" sz="1600" b="1" dirty="0" smtClean="0">
                <a:solidFill>
                  <a:schemeClr val="tx1"/>
                </a:solidFill>
                <a:ea typeface="+mn-ea"/>
                <a:cs typeface="+mn-cs"/>
              </a:rPr>
              <a:t>7: </a:t>
            </a:r>
            <a:r>
              <a:rPr lang="en-US" sz="1600" b="1" dirty="0" smtClean="0">
                <a:solidFill>
                  <a:srgbClr val="0070C0"/>
                </a:solidFill>
                <a:ea typeface="+mn-ea"/>
                <a:cs typeface="+mn-cs"/>
              </a:rPr>
              <a:t>Fitness Testing</a:t>
            </a:r>
            <a:r>
              <a:rPr lang="en-US" sz="1600" b="1" dirty="0">
                <a:solidFill>
                  <a:srgbClr val="0070C0"/>
                </a:solidFill>
                <a:ea typeface="+mn-ea"/>
                <a:cs typeface="+mn-cs"/>
              </a:rPr>
              <a:t>		</a:t>
            </a:r>
            <a:br>
              <a:rPr lang="en-US" sz="1600" b="1" dirty="0">
                <a:solidFill>
                  <a:srgbClr val="0070C0"/>
                </a:solidFill>
                <a:ea typeface="+mn-ea"/>
                <a:cs typeface="+mn-cs"/>
              </a:rPr>
            </a:br>
            <a:r>
              <a:rPr lang="en-US" sz="1600" b="1" dirty="0">
                <a:solidFill>
                  <a:srgbClr val="0070C0"/>
                </a:solidFill>
                <a:ea typeface="+mn-ea"/>
                <a:cs typeface="+mn-cs"/>
              </a:rPr>
              <a:t>	</a:t>
            </a:r>
            <a:r>
              <a:rPr lang="en-US" sz="1600" b="1" dirty="0">
                <a:solidFill>
                  <a:schemeClr val="tx1"/>
                </a:solidFill>
                <a:ea typeface="+mn-ea"/>
                <a:cs typeface="+mn-cs"/>
              </a:rPr>
              <a:t>Grade</a:t>
            </a:r>
            <a:r>
              <a:rPr lang="en-US" sz="1600" b="1" dirty="0">
                <a:solidFill>
                  <a:srgbClr val="0070C0"/>
                </a:solidFill>
                <a:ea typeface="+mn-ea"/>
                <a:cs typeface="+mn-cs"/>
              </a:rPr>
              <a:t> </a:t>
            </a:r>
            <a:r>
              <a:rPr lang="en-US" sz="1600" b="1" dirty="0" smtClean="0">
                <a:solidFill>
                  <a:schemeClr val="tx1"/>
                </a:solidFill>
                <a:ea typeface="+mn-ea"/>
                <a:cs typeface="+mn-cs"/>
              </a:rPr>
              <a:t>8</a:t>
            </a:r>
            <a:r>
              <a:rPr lang="en-US" sz="1600" b="1" dirty="0" smtClean="0">
                <a:solidFill>
                  <a:srgbClr val="0070C0"/>
                </a:solidFill>
                <a:ea typeface="+mn-ea"/>
                <a:cs typeface="+mn-cs"/>
              </a:rPr>
              <a:t>: </a:t>
            </a:r>
            <a:r>
              <a:rPr lang="en-US" sz="1600" b="1" dirty="0" smtClean="0">
                <a:solidFill>
                  <a:srgbClr val="0070C0"/>
                </a:solidFill>
              </a:rPr>
              <a:t>Fitness Testing</a:t>
            </a:r>
            <a:r>
              <a:rPr lang="en-US" sz="1600" b="1" dirty="0">
                <a:solidFill>
                  <a:srgbClr val="0070C0"/>
                </a:solidFill>
                <a:ea typeface="+mn-ea"/>
                <a:cs typeface="+mn-cs"/>
              </a:rPr>
              <a:t>	</a:t>
            </a:r>
            <a:r>
              <a:rPr lang="en-US" sz="1600" b="1" dirty="0" smtClean="0">
                <a:solidFill>
                  <a:srgbClr val="0070C0"/>
                </a:solidFill>
                <a:ea typeface="+mn-ea"/>
                <a:cs typeface="+mn-cs"/>
              </a:rPr>
              <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chemeClr val="tx1"/>
                </a:solidFill>
                <a:ea typeface="+mn-ea"/>
                <a:cs typeface="+mn-cs"/>
              </a:rPr>
              <a:t>HS PE 1&amp;2: </a:t>
            </a:r>
            <a:r>
              <a:rPr lang="en-US" sz="1600" b="1" dirty="0" smtClean="0">
                <a:solidFill>
                  <a:srgbClr val="0070C0"/>
                </a:solidFill>
              </a:rPr>
              <a:t>Fitness Testing</a:t>
            </a:r>
            <a:r>
              <a:rPr lang="en-US" sz="1600" b="1" dirty="0" smtClean="0">
                <a:solidFill>
                  <a:srgbClr val="0070C0"/>
                </a:solidFill>
                <a:ea typeface="+mn-ea"/>
                <a:cs typeface="+mn-cs"/>
              </a:rPr>
              <a:t/>
            </a:r>
            <a:br>
              <a:rPr lang="en-US" sz="1600" b="1" dirty="0" smtClean="0">
                <a:solidFill>
                  <a:srgbClr val="0070C0"/>
                </a:solidFill>
                <a:ea typeface="+mn-ea"/>
                <a:cs typeface="+mn-cs"/>
              </a:rPr>
            </a:br>
            <a:r>
              <a:rPr lang="en-US" sz="1600" dirty="0">
                <a:solidFill>
                  <a:srgbClr val="2F2B20"/>
                </a:solidFill>
                <a:ea typeface="+mn-ea"/>
                <a:cs typeface="+mn-cs"/>
              </a:rPr>
              <a:t/>
            </a:r>
            <a:br>
              <a:rPr lang="en-US" sz="1600" dirty="0">
                <a:solidFill>
                  <a:srgbClr val="2F2B20"/>
                </a:solidFill>
                <a:ea typeface="+mn-ea"/>
                <a:cs typeface="+mn-cs"/>
              </a:rPr>
            </a:br>
            <a:r>
              <a:rPr lang="en-US" sz="1800" b="1" u="sng" dirty="0">
                <a:solidFill>
                  <a:srgbClr val="FF0000"/>
                </a:solidFill>
                <a:ea typeface="+mn-ea"/>
                <a:cs typeface="+mn-cs"/>
              </a:rPr>
              <a:t>General News:</a:t>
            </a:r>
            <a:r>
              <a:rPr lang="en-US" sz="1600" b="1" u="sng" dirty="0">
                <a:solidFill>
                  <a:srgbClr val="2F2B20"/>
                </a:solidFill>
                <a:ea typeface="+mn-ea"/>
                <a:cs typeface="+mn-cs"/>
              </a:rPr>
              <a:t/>
            </a:r>
            <a:br>
              <a:rPr lang="en-US" sz="1600" b="1" u="sng" dirty="0">
                <a:solidFill>
                  <a:srgbClr val="2F2B20"/>
                </a:solidFill>
                <a:ea typeface="+mn-ea"/>
                <a:cs typeface="+mn-cs"/>
              </a:rPr>
            </a:br>
            <a:r>
              <a:rPr lang="en-US" sz="1600" dirty="0">
                <a:solidFill>
                  <a:srgbClr val="2F2B20"/>
                </a:solidFill>
                <a:ea typeface="+mn-ea"/>
                <a:cs typeface="+mn-cs"/>
              </a:rPr>
              <a:t>	</a:t>
            </a:r>
            <a:r>
              <a:rPr lang="en-US" sz="1600" b="1" dirty="0">
                <a:solidFill>
                  <a:srgbClr val="0070C0"/>
                </a:solidFill>
                <a:ea typeface="+mn-ea"/>
                <a:cs typeface="+mn-cs"/>
              </a:rPr>
              <a:t>1. </a:t>
            </a:r>
            <a:r>
              <a:rPr lang="en-US" sz="1600" b="1" dirty="0" smtClean="0">
                <a:solidFill>
                  <a:srgbClr val="0070C0"/>
                </a:solidFill>
                <a:ea typeface="+mn-ea"/>
                <a:cs typeface="+mn-cs"/>
              </a:rPr>
              <a:t>Fitness Testing this week!!</a:t>
            </a:r>
            <a:r>
              <a:rPr lang="en-US" sz="1600" b="1" dirty="0">
                <a:solidFill>
                  <a:srgbClr val="0070C0"/>
                </a:solidFill>
                <a:ea typeface="+mn-ea"/>
                <a:cs typeface="+mn-cs"/>
              </a:rPr>
              <a:t/>
            </a:r>
            <a:br>
              <a:rPr lang="en-US" sz="1600" b="1" dirty="0">
                <a:solidFill>
                  <a:srgbClr val="0070C0"/>
                </a:solidFill>
                <a:ea typeface="+mn-ea"/>
                <a:cs typeface="+mn-cs"/>
              </a:rPr>
            </a:br>
            <a:r>
              <a:rPr lang="en-US" sz="1600" b="1" dirty="0">
                <a:solidFill>
                  <a:srgbClr val="0070C0"/>
                </a:solidFill>
                <a:ea typeface="+mn-ea"/>
                <a:cs typeface="+mn-cs"/>
              </a:rPr>
              <a:t>	2. </a:t>
            </a:r>
            <a:r>
              <a:rPr lang="en-US" sz="1600" b="1" dirty="0" smtClean="0">
                <a:solidFill>
                  <a:srgbClr val="0070C0"/>
                </a:solidFill>
                <a:ea typeface="+mn-ea"/>
                <a:cs typeface="+mn-cs"/>
              </a:rPr>
              <a:t>ACAMIS Varsity Volleyball Underway!!</a:t>
            </a:r>
            <a:r>
              <a:rPr lang="en-US" sz="1600" b="1" dirty="0">
                <a:solidFill>
                  <a:srgbClr val="0070C0"/>
                </a:solidFill>
                <a:ea typeface="+mn-ea"/>
                <a:cs typeface="+mn-cs"/>
              </a:rPr>
              <a:t/>
            </a:r>
            <a:br>
              <a:rPr lang="en-US" sz="1600" b="1" dirty="0">
                <a:solidFill>
                  <a:srgbClr val="0070C0"/>
                </a:solidFill>
                <a:ea typeface="+mn-ea"/>
                <a:cs typeface="+mn-cs"/>
              </a:rPr>
            </a:br>
            <a:r>
              <a:rPr lang="en-US" sz="1600" b="1" dirty="0">
                <a:solidFill>
                  <a:srgbClr val="0070C0"/>
                </a:solidFill>
                <a:ea typeface="+mn-ea"/>
                <a:cs typeface="+mn-cs"/>
              </a:rPr>
              <a:t>	3. ASAP </a:t>
            </a:r>
            <a:r>
              <a:rPr lang="en-US" sz="1600" b="1" dirty="0" smtClean="0">
                <a:solidFill>
                  <a:srgbClr val="0070C0"/>
                </a:solidFill>
                <a:ea typeface="+mn-ea"/>
                <a:cs typeface="+mn-cs"/>
              </a:rPr>
              <a:t>will continue this week!</a:t>
            </a:r>
            <a:r>
              <a:rPr lang="en-US" sz="1600" b="1" dirty="0">
                <a:solidFill>
                  <a:srgbClr val="0070C0"/>
                </a:solidFill>
                <a:ea typeface="+mn-ea"/>
                <a:cs typeface="+mn-cs"/>
              </a:rPr>
              <a:t/>
            </a:r>
            <a:br>
              <a:rPr lang="en-US" sz="1600" b="1" dirty="0">
                <a:solidFill>
                  <a:srgbClr val="0070C0"/>
                </a:solidFill>
                <a:ea typeface="+mn-ea"/>
                <a:cs typeface="+mn-cs"/>
              </a:rPr>
            </a:br>
            <a:r>
              <a:rPr lang="en-US" sz="1600" b="1" dirty="0">
                <a:solidFill>
                  <a:srgbClr val="0070C0"/>
                </a:solidFill>
                <a:ea typeface="+mn-ea"/>
                <a:cs typeface="+mn-cs"/>
              </a:rPr>
              <a:t>	4. </a:t>
            </a:r>
            <a:r>
              <a:rPr lang="en-US" sz="1600" b="1" dirty="0" smtClean="0">
                <a:solidFill>
                  <a:srgbClr val="0070C0"/>
                </a:solidFill>
                <a:ea typeface="+mn-ea"/>
                <a:cs typeface="+mn-cs"/>
              </a:rPr>
              <a:t>No Games this week!</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5. Middle School Soccer practice </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   this week!!</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6. Enjoy your Holiday Break!</a:t>
            </a:r>
            <a:r>
              <a:rPr lang="en-US" sz="1600" dirty="0" smtClean="0">
                <a:solidFill>
                  <a:srgbClr val="2F2B20"/>
                </a:solidFill>
                <a:ea typeface="+mn-ea"/>
                <a:cs typeface="+mn-cs"/>
              </a:rPr>
              <a:t/>
            </a:r>
            <a:br>
              <a:rPr lang="en-US" sz="1600" dirty="0" smtClean="0">
                <a:solidFill>
                  <a:srgbClr val="2F2B20"/>
                </a:solidFill>
                <a:ea typeface="+mn-ea"/>
                <a:cs typeface="+mn-cs"/>
              </a:rPr>
            </a:br>
            <a:r>
              <a:rPr lang="en-US" sz="1600" dirty="0">
                <a:solidFill>
                  <a:srgbClr val="2F2B20"/>
                </a:solidFill>
                <a:ea typeface="+mn-ea"/>
                <a:cs typeface="+mn-cs"/>
              </a:rPr>
              <a:t/>
            </a:r>
            <a:br>
              <a:rPr lang="en-US" sz="1600" dirty="0">
                <a:solidFill>
                  <a:srgbClr val="2F2B20"/>
                </a:solidFill>
                <a:ea typeface="+mn-ea"/>
                <a:cs typeface="+mn-cs"/>
              </a:rPr>
            </a:br>
            <a:r>
              <a:rPr lang="en-US" sz="1800" b="1" u="sng" dirty="0">
                <a:solidFill>
                  <a:srgbClr val="FF0000"/>
                </a:solidFill>
                <a:ea typeface="+mn-ea"/>
                <a:cs typeface="+mn-cs"/>
              </a:rPr>
              <a:t>Things to bring:</a:t>
            </a:r>
            <a:r>
              <a:rPr lang="en-US" sz="1600" b="1" u="sng" dirty="0">
                <a:solidFill>
                  <a:srgbClr val="2F2B20"/>
                </a:solidFill>
                <a:ea typeface="+mn-ea"/>
                <a:cs typeface="+mn-cs"/>
              </a:rPr>
              <a:t/>
            </a:r>
            <a:br>
              <a:rPr lang="en-US" sz="1600" b="1" u="sng" dirty="0">
                <a:solidFill>
                  <a:srgbClr val="2F2B20"/>
                </a:solidFill>
                <a:ea typeface="+mn-ea"/>
                <a:cs typeface="+mn-cs"/>
              </a:rPr>
            </a:br>
            <a:r>
              <a:rPr lang="en-US" sz="1600" dirty="0">
                <a:solidFill>
                  <a:prstClr val="black"/>
                </a:solidFill>
                <a:ea typeface="+mn-ea"/>
                <a:cs typeface="+mn-cs"/>
              </a:rPr>
              <a:t>	</a:t>
            </a:r>
            <a:r>
              <a:rPr lang="en-US" sz="1600" b="1" dirty="0">
                <a:solidFill>
                  <a:srgbClr val="0070C0"/>
                </a:solidFill>
                <a:ea typeface="+mn-ea"/>
                <a:cs typeface="+mn-cs"/>
              </a:rPr>
              <a:t>1. Comfortable PE Attire: Shoes, </a:t>
            </a:r>
            <a:br>
              <a:rPr lang="en-US" sz="1600" b="1" dirty="0">
                <a:solidFill>
                  <a:srgbClr val="0070C0"/>
                </a:solidFill>
                <a:ea typeface="+mn-ea"/>
                <a:cs typeface="+mn-cs"/>
              </a:rPr>
            </a:br>
            <a:r>
              <a:rPr lang="en-US" sz="1600" b="1" dirty="0">
                <a:solidFill>
                  <a:srgbClr val="0070C0"/>
                </a:solidFill>
                <a:ea typeface="+mn-ea"/>
                <a:cs typeface="+mn-cs"/>
              </a:rPr>
              <a:t>	    shorts/Pants, T-shirt/Long sleeve 	</a:t>
            </a:r>
            <a:br>
              <a:rPr lang="en-US" sz="1600" b="1" dirty="0">
                <a:solidFill>
                  <a:srgbClr val="0070C0"/>
                </a:solidFill>
                <a:ea typeface="+mn-ea"/>
                <a:cs typeface="+mn-cs"/>
              </a:rPr>
            </a:br>
            <a:r>
              <a:rPr lang="en-US" sz="1600" b="1" dirty="0">
                <a:solidFill>
                  <a:srgbClr val="0070C0"/>
                </a:solidFill>
                <a:ea typeface="+mn-ea"/>
                <a:cs typeface="+mn-cs"/>
              </a:rPr>
              <a:t>	    shirt</a:t>
            </a:r>
            <a:br>
              <a:rPr lang="en-US" sz="1600" b="1" dirty="0">
                <a:solidFill>
                  <a:srgbClr val="0070C0"/>
                </a:solidFill>
                <a:ea typeface="+mn-ea"/>
                <a:cs typeface="+mn-cs"/>
              </a:rPr>
            </a:br>
            <a:r>
              <a:rPr lang="en-US" sz="1600" b="1" dirty="0">
                <a:solidFill>
                  <a:srgbClr val="0070C0"/>
                </a:solidFill>
                <a:ea typeface="+mn-ea"/>
                <a:cs typeface="+mn-cs"/>
              </a:rPr>
              <a:t>	2</a:t>
            </a:r>
            <a:r>
              <a:rPr lang="en-US" sz="1600" b="1" dirty="0" smtClean="0">
                <a:solidFill>
                  <a:srgbClr val="0070C0"/>
                </a:solidFill>
                <a:ea typeface="+mn-ea"/>
                <a:cs typeface="+mn-cs"/>
              </a:rPr>
              <a:t>. Bring a change of clothes to each  </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   class to earn full points</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3. Swimming: Goggles, Swim Suit, Swim </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   Cap, and Towel</a:t>
            </a:r>
            <a:r>
              <a:rPr lang="en-US" sz="1600" dirty="0">
                <a:solidFill>
                  <a:prstClr val="black"/>
                </a:solidFill>
                <a:ea typeface="+mn-ea"/>
                <a:cs typeface="+mn-cs"/>
              </a:rPr>
              <a:t/>
            </a:r>
            <a:br>
              <a:rPr lang="en-US" sz="1600" dirty="0">
                <a:solidFill>
                  <a:prstClr val="black"/>
                </a:solidFill>
                <a:ea typeface="+mn-ea"/>
                <a:cs typeface="+mn-cs"/>
              </a:rPr>
            </a:br>
            <a:r>
              <a:rPr lang="en-US" sz="1600" dirty="0">
                <a:solidFill>
                  <a:prstClr val="black"/>
                </a:solidFill>
                <a:ea typeface="+mn-ea"/>
                <a:cs typeface="+mn-cs"/>
              </a:rPr>
              <a:t/>
            </a:r>
            <a:br>
              <a:rPr lang="en-US" sz="1600" dirty="0">
                <a:solidFill>
                  <a:prstClr val="black"/>
                </a:solidFill>
                <a:ea typeface="+mn-ea"/>
                <a:cs typeface="+mn-cs"/>
              </a:rPr>
            </a:br>
            <a:r>
              <a:rPr lang="en-US" sz="1600" b="1" u="sng" dirty="0">
                <a:solidFill>
                  <a:srgbClr val="FF0000"/>
                </a:solidFill>
                <a:ea typeface="+mn-ea"/>
                <a:cs typeface="+mn-cs"/>
              </a:rPr>
              <a:t>Homework and Assignments:</a:t>
            </a:r>
            <a:r>
              <a:rPr lang="en-US" sz="1600" b="1" u="sng" dirty="0">
                <a:solidFill>
                  <a:prstClr val="black"/>
                </a:solidFill>
                <a:ea typeface="+mn-ea"/>
                <a:cs typeface="+mn-cs"/>
              </a:rPr>
              <a:t/>
            </a:r>
            <a:br>
              <a:rPr lang="en-US" sz="1600" b="1" u="sng" dirty="0">
                <a:solidFill>
                  <a:prstClr val="black"/>
                </a:solidFill>
                <a:ea typeface="+mn-ea"/>
                <a:cs typeface="+mn-cs"/>
              </a:rPr>
            </a:br>
            <a:r>
              <a:rPr lang="en-US" sz="1600" b="1" dirty="0">
                <a:solidFill>
                  <a:prstClr val="black"/>
                </a:solidFill>
                <a:ea typeface="+mn-ea"/>
                <a:cs typeface="+mn-cs"/>
              </a:rPr>
              <a:t>	</a:t>
            </a:r>
            <a:r>
              <a:rPr lang="en-US" sz="1600" b="1" dirty="0" smtClean="0">
                <a:solidFill>
                  <a:srgbClr val="0070C0"/>
                </a:solidFill>
                <a:ea typeface="+mn-ea"/>
                <a:cs typeface="+mn-cs"/>
              </a:rPr>
              <a:t>*No Homework</a:t>
            </a:r>
            <a:r>
              <a:rPr lang="en-US" sz="1400" dirty="0">
                <a:solidFill>
                  <a:srgbClr val="2F2B20"/>
                </a:solidFill>
                <a:ea typeface="+mn-ea"/>
                <a:cs typeface="+mn-cs"/>
              </a:rPr>
              <a:t/>
            </a:r>
            <a:br>
              <a:rPr lang="en-US" sz="1400" dirty="0">
                <a:solidFill>
                  <a:srgbClr val="2F2B20"/>
                </a:solidFill>
                <a:ea typeface="+mn-ea"/>
                <a:cs typeface="+mn-cs"/>
              </a:rPr>
            </a:br>
            <a:endParaRPr lang="en-US" dirty="0"/>
          </a:p>
        </p:txBody>
      </p:sp>
      <p:sp>
        <p:nvSpPr>
          <p:cNvPr id="5" name="TextBox 4"/>
          <p:cNvSpPr txBox="1"/>
          <p:nvPr/>
        </p:nvSpPr>
        <p:spPr>
          <a:xfrm>
            <a:off x="13855" y="76200"/>
            <a:ext cx="4558145" cy="707886"/>
          </a:xfrm>
          <a:prstGeom prst="rect">
            <a:avLst/>
          </a:prstGeom>
          <a:noFill/>
        </p:spPr>
        <p:txBody>
          <a:bodyPr wrap="square" rtlCol="0">
            <a:spAutoFit/>
          </a:bodyPr>
          <a:lstStyle/>
          <a:p>
            <a:pPr algn="ctr"/>
            <a:r>
              <a:rPr lang="en-US" sz="4000" b="1" dirty="0" smtClean="0">
                <a:solidFill>
                  <a:srgbClr val="FA9500"/>
                </a:solidFill>
              </a:rPr>
              <a:t>PE Newsletter # 7</a:t>
            </a:r>
            <a:endParaRPr lang="en-US" sz="4000" b="1" dirty="0">
              <a:solidFill>
                <a:srgbClr val="FA9500"/>
              </a:solidFill>
            </a:endParaRPr>
          </a:p>
        </p:txBody>
      </p:sp>
      <p:sp>
        <p:nvSpPr>
          <p:cNvPr id="7" name="TextBox 6"/>
          <p:cNvSpPr txBox="1"/>
          <p:nvPr/>
        </p:nvSpPr>
        <p:spPr>
          <a:xfrm>
            <a:off x="4572000" y="430143"/>
            <a:ext cx="3657600" cy="1569660"/>
          </a:xfrm>
          <a:prstGeom prst="rect">
            <a:avLst/>
          </a:prstGeom>
          <a:noFill/>
        </p:spPr>
        <p:txBody>
          <a:bodyPr wrap="square" rtlCol="0">
            <a:spAutoFit/>
          </a:bodyPr>
          <a:lstStyle/>
          <a:p>
            <a:pPr algn="ctr"/>
            <a:r>
              <a:rPr lang="en-US" sz="2400" b="1" dirty="0" smtClean="0">
                <a:solidFill>
                  <a:srgbClr val="FFFF00"/>
                </a:solidFill>
              </a:rPr>
              <a:t>Shot of the Week: </a:t>
            </a:r>
          </a:p>
          <a:p>
            <a:pPr algn="ctr"/>
            <a:endParaRPr lang="en-US" sz="3600" b="1" dirty="0" smtClean="0">
              <a:solidFill>
                <a:srgbClr val="FA9500"/>
              </a:solidFill>
            </a:endParaRPr>
          </a:p>
          <a:p>
            <a:pPr algn="ctr"/>
            <a:r>
              <a:rPr lang="en-US" sz="3600" b="1" dirty="0" smtClean="0">
                <a:solidFill>
                  <a:srgbClr val="FA9500"/>
                </a:solidFill>
              </a:rPr>
              <a:t>Soccer Camp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667000"/>
            <a:ext cx="3657600" cy="2971799"/>
          </a:xfrm>
          <a:prstGeom prst="rect">
            <a:avLst/>
          </a:prstGeom>
        </p:spPr>
      </p:pic>
    </p:spTree>
    <p:extLst>
      <p:ext uri="{BB962C8B-B14F-4D97-AF65-F5344CB8AC3E}">
        <p14:creationId xmlns:p14="http://schemas.microsoft.com/office/powerpoint/2010/main" val="1240045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5" y="5486400"/>
            <a:ext cx="8524766" cy="1612323"/>
          </a:xfrm>
        </p:spPr>
        <p:txBody>
          <a:bodyPr>
            <a:normAutofit fontScale="90000"/>
          </a:bodyPr>
          <a:lstStyle/>
          <a:p>
            <a:pPr lvl="0">
              <a:spcBef>
                <a:spcPct val="20000"/>
              </a:spcBef>
            </a:pPr>
            <a:r>
              <a:rPr lang="en-US" sz="1800" b="1" u="sng" dirty="0">
                <a:solidFill>
                  <a:srgbClr val="FF0000"/>
                </a:solidFill>
                <a:ea typeface="+mn-ea"/>
                <a:cs typeface="+mn-cs"/>
              </a:rPr>
              <a:t>Weekly Activities: </a:t>
            </a:r>
            <a:r>
              <a:rPr lang="en-US" sz="1800" b="1" u="sng" dirty="0" smtClean="0">
                <a:solidFill>
                  <a:srgbClr val="FF0000"/>
                </a:solidFill>
                <a:ea typeface="+mn-ea"/>
                <a:cs typeface="+mn-cs"/>
              </a:rPr>
              <a:t>10/10/2016-10/14/2016</a:t>
            </a:r>
            <a:r>
              <a:rPr lang="en-US" sz="1600" dirty="0">
                <a:solidFill>
                  <a:srgbClr val="2F2B20"/>
                </a:solidFill>
                <a:ea typeface="+mn-ea"/>
                <a:cs typeface="+mn-cs"/>
              </a:rPr>
              <a:t>	</a:t>
            </a:r>
            <a:r>
              <a:rPr lang="en-US" sz="1600" b="1" dirty="0">
                <a:solidFill>
                  <a:srgbClr val="0070C0"/>
                </a:solidFill>
                <a:ea typeface="+mn-ea"/>
                <a:cs typeface="+mn-cs"/>
              </a:rPr>
              <a:t>		</a:t>
            </a:r>
            <a:br>
              <a:rPr lang="en-US" sz="1600" b="1" dirty="0">
                <a:solidFill>
                  <a:srgbClr val="0070C0"/>
                </a:solidFill>
                <a:ea typeface="+mn-ea"/>
                <a:cs typeface="+mn-cs"/>
              </a:rPr>
            </a:br>
            <a:r>
              <a:rPr lang="en-US" sz="1600" b="1" dirty="0">
                <a:solidFill>
                  <a:srgbClr val="0070C0"/>
                </a:solidFill>
                <a:ea typeface="+mn-ea"/>
                <a:cs typeface="+mn-cs"/>
              </a:rPr>
              <a:t>	</a:t>
            </a:r>
            <a:r>
              <a:rPr lang="en-US" sz="1600" b="1" dirty="0">
                <a:solidFill>
                  <a:schemeClr val="tx1"/>
                </a:solidFill>
                <a:ea typeface="+mn-ea"/>
                <a:cs typeface="+mn-cs"/>
              </a:rPr>
              <a:t>Grade </a:t>
            </a:r>
            <a:r>
              <a:rPr lang="en-US" sz="1600" b="1" dirty="0" smtClean="0">
                <a:solidFill>
                  <a:schemeClr val="tx1"/>
                </a:solidFill>
                <a:ea typeface="+mn-ea"/>
                <a:cs typeface="+mn-cs"/>
              </a:rPr>
              <a:t>7: </a:t>
            </a:r>
            <a:r>
              <a:rPr lang="en-US" sz="1600" b="1" dirty="0" smtClean="0">
                <a:solidFill>
                  <a:srgbClr val="0070C0"/>
                </a:solidFill>
                <a:ea typeface="+mn-ea"/>
                <a:cs typeface="+mn-cs"/>
              </a:rPr>
              <a:t>Tennis-Striking</a:t>
            </a:r>
            <a:r>
              <a:rPr lang="en-US" sz="1600" b="1" dirty="0">
                <a:solidFill>
                  <a:srgbClr val="0070C0"/>
                </a:solidFill>
                <a:ea typeface="+mn-ea"/>
                <a:cs typeface="+mn-cs"/>
              </a:rPr>
              <a:t>		</a:t>
            </a:r>
            <a:br>
              <a:rPr lang="en-US" sz="1600" b="1" dirty="0">
                <a:solidFill>
                  <a:srgbClr val="0070C0"/>
                </a:solidFill>
                <a:ea typeface="+mn-ea"/>
                <a:cs typeface="+mn-cs"/>
              </a:rPr>
            </a:br>
            <a:r>
              <a:rPr lang="en-US" sz="1600" b="1" dirty="0">
                <a:solidFill>
                  <a:srgbClr val="0070C0"/>
                </a:solidFill>
                <a:ea typeface="+mn-ea"/>
                <a:cs typeface="+mn-cs"/>
              </a:rPr>
              <a:t>	</a:t>
            </a:r>
            <a:r>
              <a:rPr lang="en-US" sz="1600" b="1" dirty="0">
                <a:solidFill>
                  <a:schemeClr val="tx1"/>
                </a:solidFill>
                <a:ea typeface="+mn-ea"/>
                <a:cs typeface="+mn-cs"/>
              </a:rPr>
              <a:t>Grade</a:t>
            </a:r>
            <a:r>
              <a:rPr lang="en-US" sz="1600" b="1" dirty="0">
                <a:solidFill>
                  <a:srgbClr val="0070C0"/>
                </a:solidFill>
                <a:ea typeface="+mn-ea"/>
                <a:cs typeface="+mn-cs"/>
              </a:rPr>
              <a:t> </a:t>
            </a:r>
            <a:r>
              <a:rPr lang="en-US" sz="1600" b="1" dirty="0" smtClean="0">
                <a:solidFill>
                  <a:schemeClr val="tx1"/>
                </a:solidFill>
                <a:ea typeface="+mn-ea"/>
                <a:cs typeface="+mn-cs"/>
              </a:rPr>
              <a:t>8</a:t>
            </a:r>
            <a:r>
              <a:rPr lang="en-US" sz="1600" b="1" dirty="0" smtClean="0">
                <a:solidFill>
                  <a:srgbClr val="0070C0"/>
                </a:solidFill>
                <a:ea typeface="+mn-ea"/>
                <a:cs typeface="+mn-cs"/>
              </a:rPr>
              <a:t>: </a:t>
            </a:r>
            <a:r>
              <a:rPr lang="en-US" sz="1600" b="1" dirty="0" smtClean="0">
                <a:solidFill>
                  <a:srgbClr val="0070C0"/>
                </a:solidFill>
              </a:rPr>
              <a:t>Tennis-Striking</a:t>
            </a:r>
            <a:r>
              <a:rPr lang="en-US" sz="1600" b="1" dirty="0">
                <a:solidFill>
                  <a:srgbClr val="0070C0"/>
                </a:solidFill>
                <a:ea typeface="+mn-ea"/>
                <a:cs typeface="+mn-cs"/>
              </a:rPr>
              <a:t>	</a:t>
            </a:r>
            <a:r>
              <a:rPr lang="en-US" sz="1600" b="1" dirty="0" smtClean="0">
                <a:solidFill>
                  <a:srgbClr val="0070C0"/>
                </a:solidFill>
                <a:ea typeface="+mn-ea"/>
                <a:cs typeface="+mn-cs"/>
              </a:rPr>
              <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chemeClr val="tx1"/>
                </a:solidFill>
                <a:ea typeface="+mn-ea"/>
                <a:cs typeface="+mn-cs"/>
              </a:rPr>
              <a:t>HS PE 1&amp;2: </a:t>
            </a:r>
            <a:r>
              <a:rPr lang="en-US" sz="1600" b="1" dirty="0" smtClean="0">
                <a:solidFill>
                  <a:srgbClr val="0070C0"/>
                </a:solidFill>
              </a:rPr>
              <a:t>Tennis-Striking</a:t>
            </a:r>
            <a:r>
              <a:rPr lang="en-US" sz="1600" b="1" dirty="0" smtClean="0">
                <a:solidFill>
                  <a:srgbClr val="0070C0"/>
                </a:solidFill>
                <a:ea typeface="+mn-ea"/>
                <a:cs typeface="+mn-cs"/>
              </a:rPr>
              <a:t/>
            </a:r>
            <a:br>
              <a:rPr lang="en-US" sz="1600" b="1" dirty="0" smtClean="0">
                <a:solidFill>
                  <a:srgbClr val="0070C0"/>
                </a:solidFill>
                <a:ea typeface="+mn-ea"/>
                <a:cs typeface="+mn-cs"/>
              </a:rPr>
            </a:br>
            <a:r>
              <a:rPr lang="en-US" sz="1600" dirty="0">
                <a:solidFill>
                  <a:srgbClr val="2F2B20"/>
                </a:solidFill>
                <a:ea typeface="+mn-ea"/>
                <a:cs typeface="+mn-cs"/>
              </a:rPr>
              <a:t/>
            </a:r>
            <a:br>
              <a:rPr lang="en-US" sz="1600" dirty="0">
                <a:solidFill>
                  <a:srgbClr val="2F2B20"/>
                </a:solidFill>
                <a:ea typeface="+mn-ea"/>
                <a:cs typeface="+mn-cs"/>
              </a:rPr>
            </a:br>
            <a:r>
              <a:rPr lang="en-US" sz="1800" b="1" u="sng" dirty="0">
                <a:solidFill>
                  <a:srgbClr val="FF0000"/>
                </a:solidFill>
                <a:ea typeface="+mn-ea"/>
                <a:cs typeface="+mn-cs"/>
              </a:rPr>
              <a:t>General News:</a:t>
            </a:r>
            <a:r>
              <a:rPr lang="en-US" sz="1600" b="1" u="sng" dirty="0">
                <a:solidFill>
                  <a:srgbClr val="2F2B20"/>
                </a:solidFill>
                <a:ea typeface="+mn-ea"/>
                <a:cs typeface="+mn-cs"/>
              </a:rPr>
              <a:t/>
            </a:r>
            <a:br>
              <a:rPr lang="en-US" sz="1600" b="1" u="sng" dirty="0">
                <a:solidFill>
                  <a:srgbClr val="2F2B20"/>
                </a:solidFill>
                <a:ea typeface="+mn-ea"/>
                <a:cs typeface="+mn-cs"/>
              </a:rPr>
            </a:br>
            <a:r>
              <a:rPr lang="en-US" sz="1600" dirty="0">
                <a:solidFill>
                  <a:srgbClr val="2F2B20"/>
                </a:solidFill>
                <a:ea typeface="+mn-ea"/>
                <a:cs typeface="+mn-cs"/>
              </a:rPr>
              <a:t>	</a:t>
            </a:r>
            <a:r>
              <a:rPr lang="en-US" sz="1600" b="1" dirty="0">
                <a:solidFill>
                  <a:srgbClr val="0070C0"/>
                </a:solidFill>
                <a:ea typeface="+mn-ea"/>
                <a:cs typeface="+mn-cs"/>
              </a:rPr>
              <a:t>1. </a:t>
            </a:r>
            <a:r>
              <a:rPr lang="en-US" sz="1600" b="1" dirty="0" smtClean="0">
                <a:solidFill>
                  <a:srgbClr val="0070C0"/>
                </a:solidFill>
                <a:ea typeface="+mn-ea"/>
                <a:cs typeface="+mn-cs"/>
              </a:rPr>
              <a:t>Welcome Back!!</a:t>
            </a:r>
            <a:r>
              <a:rPr lang="en-US" sz="1600" b="1" dirty="0">
                <a:solidFill>
                  <a:srgbClr val="0070C0"/>
                </a:solidFill>
                <a:ea typeface="+mn-ea"/>
                <a:cs typeface="+mn-cs"/>
              </a:rPr>
              <a:t/>
            </a:r>
            <a:br>
              <a:rPr lang="en-US" sz="1600" b="1" dirty="0">
                <a:solidFill>
                  <a:srgbClr val="0070C0"/>
                </a:solidFill>
                <a:ea typeface="+mn-ea"/>
                <a:cs typeface="+mn-cs"/>
              </a:rPr>
            </a:br>
            <a:r>
              <a:rPr lang="en-US" sz="1600" b="1" dirty="0">
                <a:solidFill>
                  <a:srgbClr val="0070C0"/>
                </a:solidFill>
                <a:ea typeface="+mn-ea"/>
                <a:cs typeface="+mn-cs"/>
              </a:rPr>
              <a:t>	2. </a:t>
            </a:r>
            <a:r>
              <a:rPr lang="en-US" sz="1600" b="1" dirty="0" smtClean="0">
                <a:solidFill>
                  <a:srgbClr val="0070C0"/>
                </a:solidFill>
                <a:ea typeface="+mn-ea"/>
                <a:cs typeface="+mn-cs"/>
              </a:rPr>
              <a:t>ACAMIS Varsity Volleyball Underway!!</a:t>
            </a:r>
            <a:r>
              <a:rPr lang="en-US" sz="1600" b="1" dirty="0">
                <a:solidFill>
                  <a:srgbClr val="0070C0"/>
                </a:solidFill>
                <a:ea typeface="+mn-ea"/>
                <a:cs typeface="+mn-cs"/>
              </a:rPr>
              <a:t/>
            </a:r>
            <a:br>
              <a:rPr lang="en-US" sz="1600" b="1" dirty="0">
                <a:solidFill>
                  <a:srgbClr val="0070C0"/>
                </a:solidFill>
                <a:ea typeface="+mn-ea"/>
                <a:cs typeface="+mn-cs"/>
              </a:rPr>
            </a:br>
            <a:r>
              <a:rPr lang="en-US" sz="1600" b="1" dirty="0">
                <a:solidFill>
                  <a:srgbClr val="0070C0"/>
                </a:solidFill>
                <a:ea typeface="+mn-ea"/>
                <a:cs typeface="+mn-cs"/>
              </a:rPr>
              <a:t>	3. ASAP </a:t>
            </a:r>
            <a:r>
              <a:rPr lang="en-US" sz="1600" b="1" dirty="0" smtClean="0">
                <a:solidFill>
                  <a:srgbClr val="0070C0"/>
                </a:solidFill>
                <a:ea typeface="+mn-ea"/>
                <a:cs typeface="+mn-cs"/>
              </a:rPr>
              <a:t>will continue this week!</a:t>
            </a:r>
            <a:r>
              <a:rPr lang="en-US" sz="1600" b="1" dirty="0">
                <a:solidFill>
                  <a:srgbClr val="0070C0"/>
                </a:solidFill>
                <a:ea typeface="+mn-ea"/>
                <a:cs typeface="+mn-cs"/>
              </a:rPr>
              <a:t/>
            </a:r>
            <a:br>
              <a:rPr lang="en-US" sz="1600" b="1" dirty="0">
                <a:solidFill>
                  <a:srgbClr val="0070C0"/>
                </a:solidFill>
                <a:ea typeface="+mn-ea"/>
                <a:cs typeface="+mn-cs"/>
              </a:rPr>
            </a:br>
            <a:r>
              <a:rPr lang="en-US" sz="1600" b="1" dirty="0">
                <a:solidFill>
                  <a:srgbClr val="0070C0"/>
                </a:solidFill>
                <a:ea typeface="+mn-ea"/>
                <a:cs typeface="+mn-cs"/>
              </a:rPr>
              <a:t>	4. </a:t>
            </a:r>
            <a:r>
              <a:rPr lang="en-US" sz="1600" b="1" dirty="0" smtClean="0">
                <a:solidFill>
                  <a:srgbClr val="0070C0"/>
                </a:solidFill>
                <a:ea typeface="+mn-ea"/>
                <a:cs typeface="+mn-cs"/>
              </a:rPr>
              <a:t>No Games this week!</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5. Middle School Soccer practice </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   this week!!</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6. Enjoy your Holiday Break!</a:t>
            </a:r>
            <a:r>
              <a:rPr lang="en-US" sz="1600" dirty="0" smtClean="0">
                <a:solidFill>
                  <a:srgbClr val="2F2B20"/>
                </a:solidFill>
                <a:ea typeface="+mn-ea"/>
                <a:cs typeface="+mn-cs"/>
              </a:rPr>
              <a:t/>
            </a:r>
            <a:br>
              <a:rPr lang="en-US" sz="1600" dirty="0" smtClean="0">
                <a:solidFill>
                  <a:srgbClr val="2F2B20"/>
                </a:solidFill>
                <a:ea typeface="+mn-ea"/>
                <a:cs typeface="+mn-cs"/>
              </a:rPr>
            </a:br>
            <a:r>
              <a:rPr lang="en-US" sz="1600" dirty="0">
                <a:solidFill>
                  <a:srgbClr val="2F2B20"/>
                </a:solidFill>
                <a:ea typeface="+mn-ea"/>
                <a:cs typeface="+mn-cs"/>
              </a:rPr>
              <a:t/>
            </a:r>
            <a:br>
              <a:rPr lang="en-US" sz="1600" dirty="0">
                <a:solidFill>
                  <a:srgbClr val="2F2B20"/>
                </a:solidFill>
                <a:ea typeface="+mn-ea"/>
                <a:cs typeface="+mn-cs"/>
              </a:rPr>
            </a:br>
            <a:r>
              <a:rPr lang="en-US" sz="1800" b="1" u="sng" dirty="0">
                <a:solidFill>
                  <a:srgbClr val="FF0000"/>
                </a:solidFill>
                <a:ea typeface="+mn-ea"/>
                <a:cs typeface="+mn-cs"/>
              </a:rPr>
              <a:t>Things to bring:</a:t>
            </a:r>
            <a:r>
              <a:rPr lang="en-US" sz="1600" b="1" u="sng" dirty="0">
                <a:solidFill>
                  <a:srgbClr val="2F2B20"/>
                </a:solidFill>
                <a:ea typeface="+mn-ea"/>
                <a:cs typeface="+mn-cs"/>
              </a:rPr>
              <a:t/>
            </a:r>
            <a:br>
              <a:rPr lang="en-US" sz="1600" b="1" u="sng" dirty="0">
                <a:solidFill>
                  <a:srgbClr val="2F2B20"/>
                </a:solidFill>
                <a:ea typeface="+mn-ea"/>
                <a:cs typeface="+mn-cs"/>
              </a:rPr>
            </a:br>
            <a:r>
              <a:rPr lang="en-US" sz="1600" dirty="0">
                <a:solidFill>
                  <a:prstClr val="black"/>
                </a:solidFill>
                <a:ea typeface="+mn-ea"/>
                <a:cs typeface="+mn-cs"/>
              </a:rPr>
              <a:t>	</a:t>
            </a:r>
            <a:r>
              <a:rPr lang="en-US" sz="1600" b="1" dirty="0">
                <a:solidFill>
                  <a:srgbClr val="0070C0"/>
                </a:solidFill>
                <a:ea typeface="+mn-ea"/>
                <a:cs typeface="+mn-cs"/>
              </a:rPr>
              <a:t>1. Comfortable PE Attire: Shoes, </a:t>
            </a:r>
            <a:br>
              <a:rPr lang="en-US" sz="1600" b="1" dirty="0">
                <a:solidFill>
                  <a:srgbClr val="0070C0"/>
                </a:solidFill>
                <a:ea typeface="+mn-ea"/>
                <a:cs typeface="+mn-cs"/>
              </a:rPr>
            </a:br>
            <a:r>
              <a:rPr lang="en-US" sz="1600" b="1" dirty="0">
                <a:solidFill>
                  <a:srgbClr val="0070C0"/>
                </a:solidFill>
                <a:ea typeface="+mn-ea"/>
                <a:cs typeface="+mn-cs"/>
              </a:rPr>
              <a:t>	    shorts/Pants, T-shirt/Long sleeve 	</a:t>
            </a:r>
            <a:br>
              <a:rPr lang="en-US" sz="1600" b="1" dirty="0">
                <a:solidFill>
                  <a:srgbClr val="0070C0"/>
                </a:solidFill>
                <a:ea typeface="+mn-ea"/>
                <a:cs typeface="+mn-cs"/>
              </a:rPr>
            </a:br>
            <a:r>
              <a:rPr lang="en-US" sz="1600" b="1" dirty="0">
                <a:solidFill>
                  <a:srgbClr val="0070C0"/>
                </a:solidFill>
                <a:ea typeface="+mn-ea"/>
                <a:cs typeface="+mn-cs"/>
              </a:rPr>
              <a:t>	    shirt</a:t>
            </a:r>
            <a:br>
              <a:rPr lang="en-US" sz="1600" b="1" dirty="0">
                <a:solidFill>
                  <a:srgbClr val="0070C0"/>
                </a:solidFill>
                <a:ea typeface="+mn-ea"/>
                <a:cs typeface="+mn-cs"/>
              </a:rPr>
            </a:br>
            <a:r>
              <a:rPr lang="en-US" sz="1600" b="1" dirty="0">
                <a:solidFill>
                  <a:srgbClr val="0070C0"/>
                </a:solidFill>
                <a:ea typeface="+mn-ea"/>
                <a:cs typeface="+mn-cs"/>
              </a:rPr>
              <a:t>	2</a:t>
            </a:r>
            <a:r>
              <a:rPr lang="en-US" sz="1600" b="1" dirty="0" smtClean="0">
                <a:solidFill>
                  <a:srgbClr val="0070C0"/>
                </a:solidFill>
                <a:ea typeface="+mn-ea"/>
                <a:cs typeface="+mn-cs"/>
              </a:rPr>
              <a:t>. Bring a change of clothes to each  </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   class to earn full points</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3. Swimming: Goggles, Swim Suit, Swim </a:t>
            </a:r>
            <a:br>
              <a:rPr lang="en-US" sz="1600" b="1" dirty="0" smtClean="0">
                <a:solidFill>
                  <a:srgbClr val="0070C0"/>
                </a:solidFill>
                <a:ea typeface="+mn-ea"/>
                <a:cs typeface="+mn-cs"/>
              </a:rPr>
            </a:br>
            <a:r>
              <a:rPr lang="en-US" sz="1600" b="1" dirty="0">
                <a:solidFill>
                  <a:srgbClr val="0070C0"/>
                </a:solidFill>
                <a:ea typeface="+mn-ea"/>
                <a:cs typeface="+mn-cs"/>
              </a:rPr>
              <a:t>	 </a:t>
            </a:r>
            <a:r>
              <a:rPr lang="en-US" sz="1600" b="1" dirty="0" smtClean="0">
                <a:solidFill>
                  <a:srgbClr val="0070C0"/>
                </a:solidFill>
                <a:ea typeface="+mn-ea"/>
                <a:cs typeface="+mn-cs"/>
              </a:rPr>
              <a:t>   Cap, and Towel</a:t>
            </a:r>
            <a:r>
              <a:rPr lang="en-US" sz="1600" dirty="0">
                <a:solidFill>
                  <a:prstClr val="black"/>
                </a:solidFill>
                <a:ea typeface="+mn-ea"/>
                <a:cs typeface="+mn-cs"/>
              </a:rPr>
              <a:t/>
            </a:r>
            <a:br>
              <a:rPr lang="en-US" sz="1600" dirty="0">
                <a:solidFill>
                  <a:prstClr val="black"/>
                </a:solidFill>
                <a:ea typeface="+mn-ea"/>
                <a:cs typeface="+mn-cs"/>
              </a:rPr>
            </a:br>
            <a:r>
              <a:rPr lang="en-US" sz="1600" dirty="0">
                <a:solidFill>
                  <a:prstClr val="black"/>
                </a:solidFill>
                <a:ea typeface="+mn-ea"/>
                <a:cs typeface="+mn-cs"/>
              </a:rPr>
              <a:t/>
            </a:r>
            <a:br>
              <a:rPr lang="en-US" sz="1600" dirty="0">
                <a:solidFill>
                  <a:prstClr val="black"/>
                </a:solidFill>
                <a:ea typeface="+mn-ea"/>
                <a:cs typeface="+mn-cs"/>
              </a:rPr>
            </a:br>
            <a:r>
              <a:rPr lang="en-US" sz="1600" b="1" u="sng" dirty="0">
                <a:solidFill>
                  <a:srgbClr val="FF0000"/>
                </a:solidFill>
                <a:ea typeface="+mn-ea"/>
                <a:cs typeface="+mn-cs"/>
              </a:rPr>
              <a:t>Homework and Assignments:</a:t>
            </a:r>
            <a:r>
              <a:rPr lang="en-US" sz="1600" b="1" u="sng" dirty="0">
                <a:solidFill>
                  <a:prstClr val="black"/>
                </a:solidFill>
                <a:ea typeface="+mn-ea"/>
                <a:cs typeface="+mn-cs"/>
              </a:rPr>
              <a:t/>
            </a:r>
            <a:br>
              <a:rPr lang="en-US" sz="1600" b="1" u="sng" dirty="0">
                <a:solidFill>
                  <a:prstClr val="black"/>
                </a:solidFill>
                <a:ea typeface="+mn-ea"/>
                <a:cs typeface="+mn-cs"/>
              </a:rPr>
            </a:br>
            <a:r>
              <a:rPr lang="en-US" sz="1600" b="1" dirty="0">
                <a:solidFill>
                  <a:prstClr val="black"/>
                </a:solidFill>
                <a:ea typeface="+mn-ea"/>
                <a:cs typeface="+mn-cs"/>
              </a:rPr>
              <a:t>	</a:t>
            </a:r>
            <a:r>
              <a:rPr lang="en-US" sz="1600" b="1" dirty="0" smtClean="0">
                <a:solidFill>
                  <a:srgbClr val="0070C0"/>
                </a:solidFill>
                <a:ea typeface="+mn-ea"/>
                <a:cs typeface="+mn-cs"/>
              </a:rPr>
              <a:t>*No Homework</a:t>
            </a:r>
            <a:r>
              <a:rPr lang="en-US" sz="1400" dirty="0">
                <a:solidFill>
                  <a:srgbClr val="2F2B20"/>
                </a:solidFill>
                <a:ea typeface="+mn-ea"/>
                <a:cs typeface="+mn-cs"/>
              </a:rPr>
              <a:t/>
            </a:r>
            <a:br>
              <a:rPr lang="en-US" sz="1400" dirty="0">
                <a:solidFill>
                  <a:srgbClr val="2F2B20"/>
                </a:solidFill>
                <a:ea typeface="+mn-ea"/>
                <a:cs typeface="+mn-cs"/>
              </a:rPr>
            </a:br>
            <a:endParaRPr lang="en-US" dirty="0"/>
          </a:p>
        </p:txBody>
      </p:sp>
      <p:sp>
        <p:nvSpPr>
          <p:cNvPr id="5" name="TextBox 4"/>
          <p:cNvSpPr txBox="1"/>
          <p:nvPr/>
        </p:nvSpPr>
        <p:spPr>
          <a:xfrm>
            <a:off x="13855" y="76200"/>
            <a:ext cx="4558145" cy="707886"/>
          </a:xfrm>
          <a:prstGeom prst="rect">
            <a:avLst/>
          </a:prstGeom>
          <a:noFill/>
        </p:spPr>
        <p:txBody>
          <a:bodyPr wrap="square" rtlCol="0">
            <a:spAutoFit/>
          </a:bodyPr>
          <a:lstStyle/>
          <a:p>
            <a:pPr algn="ctr"/>
            <a:r>
              <a:rPr lang="en-US" sz="4000" b="1" dirty="0" smtClean="0">
                <a:solidFill>
                  <a:srgbClr val="FA9500"/>
                </a:solidFill>
              </a:rPr>
              <a:t>PE Newsletter # 8</a:t>
            </a:r>
            <a:endParaRPr lang="en-US" sz="4000" b="1" dirty="0">
              <a:solidFill>
                <a:srgbClr val="FA9500"/>
              </a:solidFill>
            </a:endParaRPr>
          </a:p>
        </p:txBody>
      </p:sp>
      <p:sp>
        <p:nvSpPr>
          <p:cNvPr id="7" name="TextBox 6"/>
          <p:cNvSpPr txBox="1"/>
          <p:nvPr/>
        </p:nvSpPr>
        <p:spPr>
          <a:xfrm>
            <a:off x="4572000" y="430143"/>
            <a:ext cx="3657600" cy="1569660"/>
          </a:xfrm>
          <a:prstGeom prst="rect">
            <a:avLst/>
          </a:prstGeom>
          <a:noFill/>
        </p:spPr>
        <p:txBody>
          <a:bodyPr wrap="square" rtlCol="0">
            <a:spAutoFit/>
          </a:bodyPr>
          <a:lstStyle/>
          <a:p>
            <a:pPr algn="ctr"/>
            <a:r>
              <a:rPr lang="en-US" sz="2400" b="1" dirty="0" smtClean="0">
                <a:solidFill>
                  <a:srgbClr val="FFFF00"/>
                </a:solidFill>
              </a:rPr>
              <a:t>Shot of the Week: </a:t>
            </a:r>
          </a:p>
          <a:p>
            <a:pPr algn="ctr"/>
            <a:endParaRPr lang="en-US" sz="3600" b="1" dirty="0" smtClean="0">
              <a:solidFill>
                <a:srgbClr val="FA9500"/>
              </a:solidFill>
            </a:endParaRPr>
          </a:p>
          <a:p>
            <a:pPr algn="ctr"/>
            <a:r>
              <a:rPr lang="en-US" sz="3600" b="1" dirty="0" smtClean="0">
                <a:solidFill>
                  <a:srgbClr val="FA9500"/>
                </a:solidFill>
              </a:rPr>
              <a:t>Soccer Camp</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0143" y="2667000"/>
            <a:ext cx="3668934" cy="3048000"/>
          </a:xfrm>
          <a:prstGeom prst="rect">
            <a:avLst/>
          </a:prstGeom>
        </p:spPr>
      </p:pic>
    </p:spTree>
    <p:extLst>
      <p:ext uri="{BB962C8B-B14F-4D97-AF65-F5344CB8AC3E}">
        <p14:creationId xmlns:p14="http://schemas.microsoft.com/office/powerpoint/2010/main" val="1565504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05000"/>
            <a:ext cx="7772400" cy="4953000"/>
          </a:xfrm>
        </p:spPr>
        <p:txBody>
          <a:bodyPr>
            <a:noAutofit/>
          </a:bodyPr>
          <a:lstStyle/>
          <a:p>
            <a:r>
              <a:rPr lang="en-US" sz="1600" u="sng" dirty="0" smtClean="0">
                <a:solidFill>
                  <a:srgbClr val="FF0000"/>
                </a:solidFill>
              </a:rPr>
              <a:t>Weekly Activities: 10/17/2016-10/21/2016</a:t>
            </a:r>
            <a:r>
              <a:rPr lang="en-US" sz="1400" dirty="0" smtClean="0">
                <a:solidFill>
                  <a:srgbClr val="2F2B20"/>
                </a:solidFill>
              </a:rPr>
              <a:t>	</a:t>
            </a:r>
            <a:r>
              <a:rPr lang="en-US" sz="1400" dirty="0" smtClean="0">
                <a:solidFill>
                  <a:srgbClr val="0070C0"/>
                </a:solidFill>
              </a:rPr>
              <a:t>		</a:t>
            </a:r>
            <a:br>
              <a:rPr lang="en-US" sz="1400" dirty="0" smtClean="0">
                <a:solidFill>
                  <a:srgbClr val="0070C0"/>
                </a:solidFill>
              </a:rPr>
            </a:br>
            <a:r>
              <a:rPr lang="en-US" sz="1400" dirty="0" smtClean="0">
                <a:solidFill>
                  <a:srgbClr val="0070C0"/>
                </a:solidFill>
              </a:rPr>
              <a:t>	</a:t>
            </a:r>
            <a:r>
              <a:rPr lang="en-US" sz="1400" dirty="0" smtClean="0">
                <a:solidFill>
                  <a:schemeClr val="tx1"/>
                </a:solidFill>
              </a:rPr>
              <a:t>Grade 7: Table Tennis- Forehand		</a:t>
            </a:r>
            <a:br>
              <a:rPr lang="en-US" sz="1400" dirty="0" smtClean="0">
                <a:solidFill>
                  <a:schemeClr val="tx1"/>
                </a:solidFill>
              </a:rPr>
            </a:br>
            <a:r>
              <a:rPr lang="en-US" sz="1400" dirty="0" smtClean="0">
                <a:solidFill>
                  <a:schemeClr val="tx1"/>
                </a:solidFill>
              </a:rPr>
              <a:t>	Grade 8: Table Tennis- Forehand	</a:t>
            </a:r>
            <a:br>
              <a:rPr lang="en-US" sz="1400" dirty="0" smtClean="0">
                <a:solidFill>
                  <a:schemeClr val="tx1"/>
                </a:solidFill>
              </a:rPr>
            </a:br>
            <a:r>
              <a:rPr lang="en-US" sz="1400" dirty="0" smtClean="0">
                <a:solidFill>
                  <a:schemeClr val="tx1"/>
                </a:solidFill>
              </a:rPr>
              <a:t>	HS PE 1&amp;2: Table Tennis-Forehand</a:t>
            </a:r>
            <a:r>
              <a:rPr lang="en-US" sz="1400" dirty="0" smtClean="0">
                <a:solidFill>
                  <a:srgbClr val="0070C0"/>
                </a:solidFill>
              </a:rPr>
              <a:t/>
            </a:r>
            <a:br>
              <a:rPr lang="en-US" sz="1400" dirty="0" smtClean="0">
                <a:solidFill>
                  <a:srgbClr val="0070C0"/>
                </a:solidFill>
              </a:rPr>
            </a:br>
            <a:r>
              <a:rPr lang="en-US" sz="1400" dirty="0" smtClean="0">
                <a:solidFill>
                  <a:srgbClr val="2F2B20"/>
                </a:solidFill>
              </a:rPr>
              <a:t/>
            </a:r>
            <a:br>
              <a:rPr lang="en-US" sz="1400" dirty="0" smtClean="0">
                <a:solidFill>
                  <a:srgbClr val="2F2B20"/>
                </a:solidFill>
              </a:rPr>
            </a:br>
            <a:r>
              <a:rPr lang="en-US" sz="1600" u="sng" dirty="0" smtClean="0">
                <a:solidFill>
                  <a:srgbClr val="FF0000"/>
                </a:solidFill>
              </a:rPr>
              <a:t>General News:</a:t>
            </a:r>
            <a:r>
              <a:rPr lang="en-US" sz="1400" u="sng" dirty="0" smtClean="0">
                <a:solidFill>
                  <a:srgbClr val="2F2B20"/>
                </a:solidFill>
              </a:rPr>
              <a:t/>
            </a:r>
            <a:br>
              <a:rPr lang="en-US" sz="1400" u="sng" dirty="0" smtClean="0">
                <a:solidFill>
                  <a:srgbClr val="2F2B20"/>
                </a:solidFill>
              </a:rPr>
            </a:br>
            <a:r>
              <a:rPr lang="en-US" sz="1400" dirty="0" smtClean="0">
                <a:solidFill>
                  <a:srgbClr val="2F2B20"/>
                </a:solidFill>
              </a:rPr>
              <a:t>	</a:t>
            </a:r>
            <a:r>
              <a:rPr lang="en-US" sz="1400" dirty="0" smtClean="0">
                <a:solidFill>
                  <a:schemeClr val="tx1"/>
                </a:solidFill>
              </a:rPr>
              <a:t>1. Continue to Practice English Only!!</a:t>
            </a:r>
            <a:br>
              <a:rPr lang="en-US" sz="1400" dirty="0" smtClean="0">
                <a:solidFill>
                  <a:schemeClr val="tx1"/>
                </a:solidFill>
              </a:rPr>
            </a:br>
            <a:r>
              <a:rPr lang="en-US" sz="1400" dirty="0" smtClean="0">
                <a:solidFill>
                  <a:schemeClr val="tx1"/>
                </a:solidFill>
              </a:rPr>
              <a:t>	2. ACAMIS Varsity Volleyball this week!!</a:t>
            </a:r>
            <a:br>
              <a:rPr lang="en-US" sz="1400" dirty="0" smtClean="0">
                <a:solidFill>
                  <a:schemeClr val="tx1"/>
                </a:solidFill>
              </a:rPr>
            </a:br>
            <a:r>
              <a:rPr lang="en-US" sz="1400" dirty="0" smtClean="0">
                <a:solidFill>
                  <a:schemeClr val="tx1"/>
                </a:solidFill>
              </a:rPr>
              <a:t>	3. ASAP will continue this week!</a:t>
            </a:r>
            <a:br>
              <a:rPr lang="en-US" sz="1400" dirty="0" smtClean="0">
                <a:solidFill>
                  <a:schemeClr val="tx1"/>
                </a:solidFill>
              </a:rPr>
            </a:br>
            <a:r>
              <a:rPr lang="en-US" sz="1400" dirty="0" smtClean="0">
                <a:solidFill>
                  <a:schemeClr val="tx1"/>
                </a:solidFill>
              </a:rPr>
              <a:t>	4. Stay tuned for Games this week!</a:t>
            </a:r>
            <a:br>
              <a:rPr lang="en-US" sz="1400" dirty="0" smtClean="0">
                <a:solidFill>
                  <a:schemeClr val="tx1"/>
                </a:solidFill>
              </a:rPr>
            </a:br>
            <a:r>
              <a:rPr lang="en-US" sz="1400" dirty="0" smtClean="0">
                <a:solidFill>
                  <a:schemeClr val="tx1"/>
                </a:solidFill>
              </a:rPr>
              <a:t>	5. Middle School Soccer practice </a:t>
            </a:r>
            <a:br>
              <a:rPr lang="en-US" sz="1400" dirty="0" smtClean="0">
                <a:solidFill>
                  <a:schemeClr val="tx1"/>
                </a:solidFill>
              </a:rPr>
            </a:br>
            <a:r>
              <a:rPr lang="en-US" sz="1400" dirty="0" smtClean="0">
                <a:solidFill>
                  <a:schemeClr val="tx1"/>
                </a:solidFill>
              </a:rPr>
              <a:t>	    this week!!</a:t>
            </a:r>
            <a:br>
              <a:rPr lang="en-US" sz="1400" dirty="0" smtClean="0">
                <a:solidFill>
                  <a:schemeClr val="tx1"/>
                </a:solidFill>
              </a:rPr>
            </a:br>
            <a:r>
              <a:rPr lang="en-US" sz="1400" dirty="0" smtClean="0">
                <a:solidFill>
                  <a:schemeClr val="tx1"/>
                </a:solidFill>
              </a:rPr>
              <a:t>	6. Quarter 2 has begun!</a:t>
            </a:r>
            <a:r>
              <a:rPr lang="en-US" sz="1400" dirty="0" smtClean="0">
                <a:solidFill>
                  <a:srgbClr val="2F2B20"/>
                </a:solidFill>
              </a:rPr>
              <a:t/>
            </a:r>
            <a:br>
              <a:rPr lang="en-US" sz="1400" dirty="0" smtClean="0">
                <a:solidFill>
                  <a:srgbClr val="2F2B20"/>
                </a:solidFill>
              </a:rPr>
            </a:br>
            <a:r>
              <a:rPr lang="en-US" sz="1400" dirty="0" smtClean="0">
                <a:solidFill>
                  <a:srgbClr val="2F2B20"/>
                </a:solidFill>
              </a:rPr>
              <a:t/>
            </a:r>
            <a:br>
              <a:rPr lang="en-US" sz="1400" dirty="0" smtClean="0">
                <a:solidFill>
                  <a:srgbClr val="2F2B20"/>
                </a:solidFill>
              </a:rPr>
            </a:br>
            <a:r>
              <a:rPr lang="en-US" sz="1600" u="sng" dirty="0" smtClean="0">
                <a:solidFill>
                  <a:srgbClr val="FF0000"/>
                </a:solidFill>
              </a:rPr>
              <a:t>Things to bring:</a:t>
            </a:r>
            <a:r>
              <a:rPr lang="en-US" sz="1400" u="sng" dirty="0" smtClean="0">
                <a:solidFill>
                  <a:srgbClr val="2F2B20"/>
                </a:solidFill>
              </a:rPr>
              <a:t/>
            </a:r>
            <a:br>
              <a:rPr lang="en-US" sz="1400" u="sng" dirty="0" smtClean="0">
                <a:solidFill>
                  <a:srgbClr val="2F2B20"/>
                </a:solidFill>
              </a:rPr>
            </a:br>
            <a:r>
              <a:rPr lang="en-US" sz="1400" dirty="0" smtClean="0">
                <a:solidFill>
                  <a:prstClr val="black"/>
                </a:solidFill>
              </a:rPr>
              <a:t>	</a:t>
            </a:r>
            <a:r>
              <a:rPr lang="en-US" sz="1400" dirty="0" smtClean="0">
                <a:solidFill>
                  <a:schemeClr val="tx1"/>
                </a:solidFill>
              </a:rPr>
              <a:t>1. Comfortable PE Attire: Shoes, </a:t>
            </a:r>
            <a:br>
              <a:rPr lang="en-US" sz="1400" dirty="0" smtClean="0">
                <a:solidFill>
                  <a:schemeClr val="tx1"/>
                </a:solidFill>
              </a:rPr>
            </a:br>
            <a:r>
              <a:rPr lang="en-US" sz="1400" dirty="0" smtClean="0">
                <a:solidFill>
                  <a:schemeClr val="tx1"/>
                </a:solidFill>
              </a:rPr>
              <a:t>	    shorts/Pants, T-shirt/Long sleeve 	</a:t>
            </a:r>
            <a:br>
              <a:rPr lang="en-US" sz="1400" dirty="0" smtClean="0">
                <a:solidFill>
                  <a:schemeClr val="tx1"/>
                </a:solidFill>
              </a:rPr>
            </a:br>
            <a:r>
              <a:rPr lang="en-US" sz="1400" dirty="0" smtClean="0">
                <a:solidFill>
                  <a:schemeClr val="tx1"/>
                </a:solidFill>
              </a:rPr>
              <a:t>	    shirt</a:t>
            </a:r>
            <a:br>
              <a:rPr lang="en-US" sz="1400" dirty="0" smtClean="0">
                <a:solidFill>
                  <a:schemeClr val="tx1"/>
                </a:solidFill>
              </a:rPr>
            </a:br>
            <a:r>
              <a:rPr lang="en-US" sz="1400" dirty="0" smtClean="0">
                <a:solidFill>
                  <a:schemeClr val="tx1"/>
                </a:solidFill>
              </a:rPr>
              <a:t>	2. Bring a change of clothes to each  </a:t>
            </a:r>
            <a:br>
              <a:rPr lang="en-US" sz="1400" dirty="0" smtClean="0">
                <a:solidFill>
                  <a:schemeClr val="tx1"/>
                </a:solidFill>
              </a:rPr>
            </a:br>
            <a:r>
              <a:rPr lang="en-US" sz="1400" dirty="0" smtClean="0">
                <a:solidFill>
                  <a:schemeClr val="tx1"/>
                </a:solidFill>
              </a:rPr>
              <a:t>	    class to earn full points</a:t>
            </a:r>
            <a:br>
              <a:rPr lang="en-US" sz="1400" dirty="0" smtClean="0">
                <a:solidFill>
                  <a:schemeClr val="tx1"/>
                </a:solidFill>
              </a:rPr>
            </a:br>
            <a:r>
              <a:rPr lang="en-US" sz="1400" dirty="0" smtClean="0">
                <a:solidFill>
                  <a:schemeClr val="tx1"/>
                </a:solidFill>
              </a:rPr>
              <a:t>	3. Homework Assignments turned in on  time please!</a:t>
            </a:r>
            <a:endParaRPr lang="en-US" sz="6000" dirty="0">
              <a:solidFill>
                <a:schemeClr val="tx1"/>
              </a:solidFill>
            </a:endParaRPr>
          </a:p>
        </p:txBody>
      </p:sp>
      <p:sp>
        <p:nvSpPr>
          <p:cNvPr id="3" name="Subtitle 2"/>
          <p:cNvSpPr>
            <a:spLocks noGrp="1"/>
          </p:cNvSpPr>
          <p:nvPr>
            <p:ph type="subTitle" idx="1"/>
          </p:nvPr>
        </p:nvSpPr>
        <p:spPr>
          <a:xfrm>
            <a:off x="533400" y="228600"/>
            <a:ext cx="8458200" cy="1508760"/>
          </a:xfrm>
        </p:spPr>
        <p:txBody>
          <a:bodyPr>
            <a:normAutofit/>
          </a:bodyPr>
          <a:lstStyle/>
          <a:p>
            <a:pPr algn="ctr"/>
            <a:r>
              <a:rPr lang="en-US" sz="4400" b="1" dirty="0" smtClean="0">
                <a:solidFill>
                  <a:schemeClr val="accent6">
                    <a:lumMod val="60000"/>
                    <a:lumOff val="40000"/>
                  </a:schemeClr>
                </a:solidFill>
              </a:rPr>
              <a:t>QISS Upper Physical Education Newsletter #9</a:t>
            </a:r>
            <a:endParaRPr lang="en-US" sz="4400" b="1" dirty="0">
              <a:solidFill>
                <a:schemeClr val="accent6">
                  <a:lumMod val="60000"/>
                  <a:lumOff val="40000"/>
                </a:schemeClr>
              </a:solidFill>
            </a:endParaRPr>
          </a:p>
        </p:txBody>
      </p:sp>
      <p:sp>
        <p:nvSpPr>
          <p:cNvPr id="4" name="Rectangle 3"/>
          <p:cNvSpPr/>
          <p:nvPr/>
        </p:nvSpPr>
        <p:spPr>
          <a:xfrm>
            <a:off x="5257800" y="1905000"/>
            <a:ext cx="3886200" cy="1015663"/>
          </a:xfrm>
          <a:prstGeom prst="rect">
            <a:avLst/>
          </a:prstGeom>
        </p:spPr>
        <p:txBody>
          <a:bodyPr wrap="square">
            <a:spAutoFit/>
          </a:bodyPr>
          <a:lstStyle/>
          <a:p>
            <a:pPr algn="ctr"/>
            <a:r>
              <a:rPr lang="en-US" sz="3200" b="1" dirty="0" smtClean="0">
                <a:solidFill>
                  <a:srgbClr val="00B0F0"/>
                </a:solidFill>
              </a:rPr>
              <a:t>Shot of the Week: </a:t>
            </a:r>
          </a:p>
          <a:p>
            <a:pPr algn="ctr"/>
            <a:r>
              <a:rPr lang="en-US" sz="2800" b="1" dirty="0" smtClean="0">
                <a:solidFill>
                  <a:srgbClr val="FA9500"/>
                </a:solidFill>
              </a:rPr>
              <a:t>Soccer Camp</a:t>
            </a:r>
          </a:p>
        </p:txBody>
      </p:sp>
      <p:pic>
        <p:nvPicPr>
          <p:cNvPr id="5" name="Picture 4" descr="DSC05564.JPG"/>
          <p:cNvPicPr>
            <a:picLocks noChangeAspect="1"/>
          </p:cNvPicPr>
          <p:nvPr/>
        </p:nvPicPr>
        <p:blipFill>
          <a:blip r:embed="rId2" cstate="print"/>
          <a:stretch>
            <a:fillRect/>
          </a:stretch>
        </p:blipFill>
        <p:spPr>
          <a:xfrm>
            <a:off x="5638800" y="3810000"/>
            <a:ext cx="3317068" cy="2215551"/>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4.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326</TotalTime>
  <Words>522</Words>
  <Application>Microsoft Office PowerPoint</Application>
  <PresentationFormat>On-screen Show (4:3)</PresentationFormat>
  <Paragraphs>127</Paragraphs>
  <Slides>29</Slides>
  <Notes>0</Notes>
  <HiddenSlides>0</HiddenSlides>
  <MMClips>0</MMClips>
  <ScaleCrop>false</ScaleCrop>
  <HeadingPairs>
    <vt:vector size="4" baseType="variant">
      <vt:variant>
        <vt:lpstr>Theme</vt:lpstr>
      </vt:variant>
      <vt:variant>
        <vt:i4>4</vt:i4>
      </vt:variant>
      <vt:variant>
        <vt:lpstr>Slide Titles</vt:lpstr>
      </vt:variant>
      <vt:variant>
        <vt:i4>29</vt:i4>
      </vt:variant>
    </vt:vector>
  </HeadingPairs>
  <TitlesOfParts>
    <vt:vector size="33" baseType="lpstr">
      <vt:lpstr>Austin</vt:lpstr>
      <vt:lpstr>Metro</vt:lpstr>
      <vt:lpstr>Mylar</vt:lpstr>
      <vt:lpstr>Summer</vt:lpstr>
      <vt:lpstr>Weekly Activities: 08/15/2016-08/19/2016     Grade 7: Bump, Set, Pass-Volleyball    Grade 8: Bump, Set, Pass-Volleyball     HS PE 1 &amp; 2: Bump, Set, Pass-Volleyball  General News:  1. Welcome to Upper School PE!  2. Soccer Camp Sign-up are starting!  3. ASAP will begin next Monday!  4. Varsity Volleyball practice this week!  5. Middle School Soccer starts Monday!  6. Order QISS Spirit Wear by Sept. 5th  Things to bring:  1. Comfortable PE Attire: Shoes,       shorts/Pants, T-shirt/Long sleeve        shirt  2. Bring a change of clothes to each        class to earn full points  Homework and Assignments:  *Edmodo Assignment- Due Friday </vt:lpstr>
      <vt:lpstr>Weekly Activities: 08/22/2016-08/26/2016     Grade 7: Game Play-Volleyball &amp; Swim    Grade 8: Game Play-Volleyball &amp; Swim     HS PE 1&amp;2: Game Play-Volleyball &amp; Swim   General News:  1. Swimming will begin on Wednesday!  2. Soccer Camp Sign-ups are still going!  3. ASAP has started!  4. Varsity Volleyball practice this week!  5. Middle School Soccer practice       this week!!  6. Order QISS Spirit Wear by Sept. 5th  Things to bring:  1. Comfortable PE Attire: Shoes,       shorts/Pants, T-shirt/Long sleeve        shirt  2. Bring a change of clothes to each        class to earn full points  3. Swimming: Goggles, Swim Suit, Swim       Cap, and Towel  Homework and Assignments:  *Volleyball Assessment due Friday     on Edmodo! </vt:lpstr>
      <vt:lpstr>Weekly Activities: 08/29/2016-09/02/2016     Grade 7: Swimming- Freestyle and Back    Grade 8: Swimming- Freestyle and Back    HS PE 1&amp;2: Swimming- Freestyle and Back  General News:  1. Swimming will continue this week!  2. Soccer Camp Sign-ups are still going!  3. ASAP has started!  4. Varsity Volleyball practice this week!  5. Middle School Soccer practice       this week!!  6. Order QISS Spirit Wear by Sept. 5th  Things to bring:  1. Comfortable PE Attire: Shoes,       shorts/Pants, T-shirt/Long sleeve        shirt  2. Bring a change of clothes to each        class to earn full points  3. Swimming: Goggles, Swim Suit, Swim       Cap, and Towel  Homework and Assignments:  *Swimming Assessment </vt:lpstr>
      <vt:lpstr>Weekly Activities: 09/05/2016-09/09/2016     Grade 7: Swimming- Breast and Testing    Grade 8: Swimming- Breast and Testing    HS PE 1&amp;2: Swimming-Breast and Testing  General News:  1. Swimming will continue this week!  2. Soccer Camp Sign-ups are finished!  3. ASAP has started!  4. Varsity Volleyball game this Friday!  5. Middle School Soccer practice       this week!!  6. Order QISS Spirit Wear is done for now!  Things to bring:  1. Comfortable PE Attire: Shoes,       shorts/Pants, T-shirt/Long sleeve        shirt  2. Bring a change of clothes to each        class to earn full points  3. Swimming: Goggles, Swim Suit, Swim       Cap, and Towel  Homework and Assignments:  *Swimming Assessment on Edmodo </vt:lpstr>
      <vt:lpstr>Weekly Activities: 09/12/2016-09/14/2016     Grade 7: Swimming- Breast and Testing    Grade 8: Swimming- Breast and Testing    HS PE 1&amp;2: Swimming-Breast and Testing  General News:  1. Last week for swimming!!  2. ACAMIS Varsity Volleyball Underway!!  3. ASAP will continue this week!  4. Varsity Volleyball game September 12!  5. Middle School Soccer practice       this week!!  6. No school Thursday and Friday!  Things to bring:  1. Comfortable PE Attire: Shoes,       shorts/Pants, T-shirt/Long sleeve        shirt  2. Bring a change of clothes to each        class to earn full points  3. Swimming: Goggles, Swim Suit, Swim       Cap, and Towel  Homework and Assignments:  *No Homework </vt:lpstr>
      <vt:lpstr>Weekly Activities: 09/19/2016-09/22/2016     Grade 7: Swimming- Swim Test    Grade 8: Swimming- Swim Test    HS PE 1&amp;2: Swimming- Swim Test  General News:  1. Last week for swimming!!  2. ACAMIS Varsity Volleyball Underway!!  3. ASAP will continue this week!  4. Staff Game Thursday for Volleyball!  5. Middle School Soccer practice       this week!!  6. No school Friday!  Things to bring:  1. Comfortable PE Attire: Shoes,       shorts/Pants, T-shirt/Long sleeve        shirt  2. Bring a change of clothes to each        class to earn full points  3. Swimming: Goggles, Swim Suit, Swim       Cap, and Towel  Homework and Assignments:  *No Homework </vt:lpstr>
      <vt:lpstr>Weekly Activities: 09/26/2016-09/30/2016     Grade 7: Fitness Testing    Grade 8: Fitness Testing   HS PE 1&amp;2: Fitness Testing  General News:  1. Fitness Testing this week!!  2. ACAMIS Varsity Volleyball Underway!!  3. ASAP will continue this week!  4. No Games this week!  5. Middle School Soccer practice       this week!!  6. Enjoy your Holiday Break!  Things to bring:  1. Comfortable PE Attire: Shoes,       shorts/Pants, T-shirt/Long sleeve        shirt  2. Bring a change of clothes to each        class to earn full points  3. Swimming: Goggles, Swim Suit, Swim       Cap, and Towel  Homework and Assignments:  *No Homework </vt:lpstr>
      <vt:lpstr>Weekly Activities: 10/10/2016-10/14/2016     Grade 7: Tennis-Striking    Grade 8: Tennis-Striking   HS PE 1&amp;2: Tennis-Striking  General News:  1. Welcome Back!!  2. ACAMIS Varsity Volleyball Underway!!  3. ASAP will continue this week!  4. No Games this week!  5. Middle School Soccer practice       this week!!  6. Enjoy your Holiday Break!  Things to bring:  1. Comfortable PE Attire: Shoes,       shorts/Pants, T-shirt/Long sleeve        shirt  2. Bring a change of clothes to each        class to earn full points  3. Swimming: Goggles, Swim Suit, Swim       Cap, and Towel  Homework and Assignments:  *No Homework </vt:lpstr>
      <vt:lpstr>Weekly Activities: 10/17/2016-10/21/2016     Grade 7: Table Tennis- Forehand    Grade 8: Table Tennis- Forehand   HS PE 1&amp;2: Table Tennis-Forehand  General News:  1. Continue to Practice English Only!!  2. ACAMIS Varsity Volleyball this week!!  3. ASAP will continue this week!  4. Stay tuned for Games this week!  5. Middle School Soccer practice       this week!!  6. Quarter 2 has begun!  Things to bring:  1. Comfortable PE Attire: Shoes,       shorts/Pants, T-shirt/Long sleeve        shirt  2. Bring a change of clothes to each        class to earn full points  3. Homework Assignments turned in on  time please!</vt:lpstr>
      <vt:lpstr>Weekly Activities: 10/24/2016-10/28/2016     Grade 7: Table Tennis- Forehand    Grade 8: Table Tennis- Forehand   HS PE 1&amp;2: Table Tennis-Forehand  General News:  1. Continue to Practice English Only!!  2. Varsity Volleyball this week!!  3. ASAP will continue this week!  4. QISN Middle School Soccer Tournament!  5. Middle School Soccer practice       this week!!  6. Quarter 2 has begun!  Things to bring:  1. Comfortable PE Attire: Shoes,       shorts/Pants, T-shirt/Long sleeve        shirt  2. Bring a change of clothes to each        class to earn full points  3. Homework Assignments turned in on  time please!</vt:lpstr>
      <vt:lpstr>Weekly Activities: 10/31/2016-11/04/2016     Grade 7: Table Tennis- Game Play    Grade 8: Table Tennis- Game Play   HS PE 1&amp;2: Table Tennis- Game Play  General News:  1. Continue to Practice English Only!!  2. Varsity Volleyball acamis thursday!!  3. ASAP will continue this week!  4. QISN Middle School Soccer Practice!  5. SAT this saturday!  Things to bring:  1. Comfortable PE Attire: Shoes,       shorts/Pants, T-shirt/Long sleeve        shirt  2. Bring a change of clothes to each        class to earn full points  3. Homework Assignments turned in on  time please!</vt:lpstr>
      <vt:lpstr>Weekly Activities: 11/07/2016-11/11/2016     Grade 7: Floor hockey- dRIBBLING    Grade 8: Floor hockey- dRIBBLING    HS PE 1&amp;2: Floor hockey- Dribbling  General News:  1. Half Day on Wednesday!!  2. Varsity Volleyball has ended!!  3. ASAP will continue this week!  4. Basketball Tryout Monday November 14th!  5. International Day this Saturday!  Things to bring:  1. Comfortable PE Attire: Shoes,       shorts/Pants, T-shirt/Long sleeve        shirt  2. Bring a change of clothes to each        class to earn full points  3. Homework Assignments turned in on  time please!</vt:lpstr>
      <vt:lpstr>Weekly Activities: 11/14/2016-11/18/2016     Grade 7: Floor hockey- Passing     Grade 8: Floor hockey- Passing   HS PE 1&amp;2: Floor hockey- Passing  General News:  1. Last week for LRC!!  2. Varsity Basketball Tryouts this week!  3. ASAP end this week!  4. Thanksgiving next week!  5. Talent show Next Week!  Things to bring:  1. Comfortable PE Attire: Shoes,       shorts/Pants, T-shirt/Long sleeve        shirt  2. Bring a change of clothes to each        class to earn full points  3. Homework Assignments turned in on  time please!</vt:lpstr>
      <vt:lpstr>Weekly Activities: 11/21/2016-11/23/2016     Grade 7: Floor hockey- Shooting     Grade 8: Floor hockey- Shooting   HS PE 1&amp;2: Floor hockey- Shooting/Key Assignment  General News:  1. NO ASAP this Week!!  2. Varsity Basketball Practice begins!  3. Key Assignment in a few weeks!  4. Thanksgiving this week!  5. Talent show this Week!  Things to bring:  1. Comfortable PE Attire: Shoes,       shorts/Pants, T-shirt/Long sleeve        shirt  2. Bring a change of clothes to each        class to earn full points  3. Homework Assignments turned in on  time please!</vt:lpstr>
      <vt:lpstr>Weekly Activities: 11/28/2016-12/02/2016     Grade 7: Badminton    Grade 8: Badminton   HS PE 1&amp;2: Badminton/ Key Assignment  General News:  1. NO ASAP this Week!!  2. Varsity Basketball Game !  3. Key Assignment in a few weeks!  4. SAT Saturday!  5. Winter Gala on December 10th!  Things to bring:  1. Comfortable PE Attire: Shoes,       shorts/Pants, T-shirt/Long sleeve        shirt  2. Bring a change of clothes to each        class to earn full points  3. Homework Assignments turned in on  time please!</vt:lpstr>
      <vt:lpstr>Weekly Activities: 12/05/2016-12/09/2016     Grade 7: Lacrosse    Grade 8: Lacrosse  HS PE 1&amp;2: Key Assignment  General News:  1. NO ASAP this Week!!  2. Varsity Basketball Game this Friday!  3. Key Assignment next week!  4. Vacation in 2 weeks!  5. Winter Gala on December 10th!  Things to bring:  1. Comfortable PE Attire: Shoes,       shorts/Pants, T-shirt/Long sleeve        shirt  2. Bring a change of clothes to each        class to earn full points  3. Homework Assignments turned in on     time please!</vt:lpstr>
      <vt:lpstr>Weekly Activities: 12/12/2016-12/16/2016     Grade 7: Lacrosse    Grade 8: Lacrosse  HS PE 1&amp;2: Key Assignment  General News:  1. NO ASAP this Week!!  2. Varsity Basketball Game this Thursday vs ISQ!  3. Key Assignment Friday!  4. Merry Christmas!  5. See yeah Next Year!  Things to bring:  1. Comfortable PE Attire: Shoes,       shorts/Pants, T-shirt/Long sleeve        shirt  2. Bring a change of clothes to each        class to earn full points  3. Homework Assignments turned in on     time please!</vt:lpstr>
      <vt:lpstr>QISS Upper Physical Education Newsletter #18 </vt:lpstr>
      <vt:lpstr>QISS Upper Physical Education Newsletter #19 </vt:lpstr>
      <vt:lpstr>QISS Upper Physical Education Newsletter #20 </vt:lpstr>
      <vt:lpstr>QISS Upper Physical Education Newsletter #21 </vt:lpstr>
      <vt:lpstr>QISS Upper Physical Education Newsletter #22 </vt:lpstr>
      <vt:lpstr>QISS Upper Physical Education Newsletter #23 </vt:lpstr>
      <vt:lpstr>QISS Upper Physical Education Newsletter #24 </vt:lpstr>
      <vt:lpstr>QISS Upper Physical Education Newsletter #25 </vt:lpstr>
      <vt:lpstr>QISS Upper Physical Education Newsletter #26 </vt:lpstr>
      <vt:lpstr>QISS Upper Physical Education Newsletter #27</vt:lpstr>
      <vt:lpstr>QISS Upper Physical Education Newsletter #28</vt:lpstr>
      <vt:lpstr>QISS Upper Physical Education Newsletter #29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Weekly Activities: 08/24/2015-    Pre-K and K: Fitness Stations    Grade 1: Fitness Stations    Grade 2: Fitness Stations    Grade 3: Fitness Stations    Grade 4: Fitness Testing    Grade 5: Fitness Testing  QCIE Grade 8: Fitness/Volleyball  General News:  1. Practicing ESLR!!  2. Open House this Wednesday!!!  3. ASAP ALL Week!!  4. Practice Behavior Techniques!!  Things to bring:  1. Comfortable PE Attire: Shoes,       shorts/Pants, T-shirt/Long sleeve        shirt  2. Dress for outside or inside!!!  Homework and Assignments:  *Edmodo Assignment       *Complete and submit by next Class!!!</dc:title>
  <dc:creator>QISS</dc:creator>
  <cp:lastModifiedBy>QISS</cp:lastModifiedBy>
  <cp:revision>74</cp:revision>
  <dcterms:created xsi:type="dcterms:W3CDTF">2015-08-25T01:49:09Z</dcterms:created>
  <dcterms:modified xsi:type="dcterms:W3CDTF">2017-04-01T02:08:13Z</dcterms:modified>
</cp:coreProperties>
</file>